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6" r:id="rId4"/>
    <p:sldId id="293" r:id="rId5"/>
    <p:sldId id="287" r:id="rId6"/>
    <p:sldId id="288" r:id="rId7"/>
    <p:sldId id="292" r:id="rId8"/>
    <p:sldId id="291" r:id="rId9"/>
    <p:sldId id="307" r:id="rId10"/>
    <p:sldId id="289" r:id="rId11"/>
    <p:sldId id="290" r:id="rId12"/>
    <p:sldId id="295" r:id="rId13"/>
    <p:sldId id="298" r:id="rId14"/>
    <p:sldId id="299" r:id="rId15"/>
    <p:sldId id="296" r:id="rId16"/>
    <p:sldId id="294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318" r:id="rId31"/>
    <p:sldId id="319" r:id="rId32"/>
    <p:sldId id="320" r:id="rId33"/>
    <p:sldId id="326" r:id="rId34"/>
    <p:sldId id="329" r:id="rId35"/>
    <p:sldId id="314" r:id="rId36"/>
    <p:sldId id="322" r:id="rId37"/>
    <p:sldId id="321" r:id="rId38"/>
    <p:sldId id="323" r:id="rId39"/>
    <p:sldId id="327" r:id="rId40"/>
    <p:sldId id="324" r:id="rId41"/>
    <p:sldId id="328" r:id="rId42"/>
    <p:sldId id="283" r:id="rId43"/>
    <p:sldId id="285" r:id="rId44"/>
    <p:sldId id="325" r:id="rId45"/>
    <p:sldId id="28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66FF"/>
    <a:srgbClr val="0000CC"/>
    <a:srgbClr val="FFFFFF"/>
    <a:srgbClr val="4F81BD"/>
    <a:srgbClr val="FF3300"/>
    <a:srgbClr val="FF7C80"/>
    <a:srgbClr val="009900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2" autoAdjust="0"/>
    <p:restoredTop sz="94660"/>
  </p:normalViewPr>
  <p:slideViewPr>
    <p:cSldViewPr>
      <p:cViewPr varScale="1">
        <p:scale>
          <a:sx n="71" d="100"/>
          <a:sy n="71" d="100"/>
        </p:scale>
        <p:origin x="-115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8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C8E2-1CA9-4746-B9E2-F10ED756FEC1}" type="datetimeFigureOut">
              <a:rPr lang="en-US" smtClean="0"/>
              <a:pPr/>
              <a:t>2017-10-10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A8973-32AF-43F7-A876-6C5ECA726D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A8973-32AF-43F7-A876-6C5ECA726DC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3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2766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72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MbRSm6vxgY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../../Media/Videos/Tying%20Shoelaces.av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s/m05232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Demos/m05231.html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Demos/m0533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Demos/m05332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Demos/m05341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Demos/m05391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Demos/m05411.ht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Line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world.wolfram.com/Point-LineDistance2-Dimensional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Line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geometer.org/mathcircles/pick.pdf" TargetMode="External"/><Relationship Id="rId5" Type="http://schemas.openxmlformats.org/officeDocument/2006/relationships/hyperlink" Target="http://local.wasp.uwa.edu.au/~pbourke/geometry/insidepoly/" TargetMode="External"/><Relationship Id="rId4" Type="http://schemas.openxmlformats.org/officeDocument/2006/relationships/hyperlink" Target="http://mathworld.wolfram.com/Point-LineDistance2-Dimensional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>
          <a:xfrm>
            <a:off x="0" y="914400"/>
            <a:ext cx="9144000" cy="609600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>
          <a:xfrm>
            <a:off x="0" y="1524000"/>
            <a:ext cx="9144000" cy="1981200"/>
          </a:xfrm>
        </p:spPr>
        <p:txBody>
          <a:bodyPr>
            <a:normAutofit/>
          </a:bodyPr>
          <a:lstStyle/>
          <a:p>
            <a:r>
              <a:rPr lang="bg-BG" dirty="0" smtClean="0"/>
              <a:t>Прави</a:t>
            </a:r>
            <a:r>
              <a:rPr lang="en-US" dirty="0" smtClean="0"/>
              <a:t> </a:t>
            </a:r>
            <a:r>
              <a:rPr lang="bg-BG" dirty="0" smtClean="0"/>
              <a:t>и</a:t>
            </a:r>
          </a:p>
          <a:p>
            <a:pPr>
              <a:lnSpc>
                <a:spcPts val="120"/>
              </a:lnSpc>
            </a:pPr>
            <a:endParaRPr lang="bg-BG" dirty="0" smtClean="0"/>
          </a:p>
          <a:p>
            <a:pPr>
              <a:lnSpc>
                <a:spcPts val="120"/>
              </a:lnSpc>
            </a:pPr>
            <a:endParaRPr lang="bg-BG" dirty="0" smtClean="0"/>
          </a:p>
          <a:p>
            <a:pPr>
              <a:lnSpc>
                <a:spcPts val="120"/>
              </a:lnSpc>
            </a:pPr>
            <a:r>
              <a:rPr lang="bg-BG" dirty="0" smtClean="0"/>
              <a:t>многоъгълници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Права в 2</a:t>
            </a:r>
            <a:r>
              <a:rPr lang="en-US" dirty="0" smtClean="0"/>
              <a:t>D </a:t>
            </a:r>
            <a:r>
              <a:rPr lang="bg-BG" dirty="0" smtClean="0"/>
              <a:t>чрез две точки</a:t>
            </a:r>
          </a:p>
          <a:p>
            <a:pPr lvl="1"/>
            <a:r>
              <a:rPr lang="bg-BG" dirty="0" smtClean="0"/>
              <a:t>Бижу!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4195389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29000" y="6400800"/>
            <a:ext cx="4724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4800" y="3200400"/>
          <a:ext cx="2533650" cy="232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Уравнение" r:id="rId4" imgW="1066680" imgH="977760" progId="Equation.3">
                  <p:embed/>
                </p:oleObj>
              </mc:Choice>
              <mc:Fallback>
                <p:oleObj name="Уравнение" r:id="rId4" imgW="1066680" imgH="977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200400"/>
                        <a:ext cx="2533650" cy="2322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2501900" y="3429001"/>
            <a:ext cx="5346700" cy="238759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rot="20700000">
            <a:off x="4346025" y="4828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0700000">
            <a:off x="6428823" y="39015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38800" y="3276600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Q(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95400" y="1066800"/>
          <a:ext cx="7269163" cy="455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Уравнение" r:id="rId4" imgW="3060360" imgH="1917360" progId="Equation.3">
                  <p:embed/>
                </p:oleObj>
              </mc:Choice>
              <mc:Fallback>
                <p:oleObj name="Уравнение" r:id="rId4" imgW="3060360" imgH="1917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7269163" cy="4554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228600"/>
            <a:ext cx="7848600" cy="6477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Започваме да решаваме</a:t>
            </a: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Продължаваме смело</a:t>
            </a: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95400" y="457200"/>
          <a:ext cx="73294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Уравнение" r:id="rId4" imgW="3085920" imgH="1218960" progId="Equation.3">
                  <p:embed/>
                </p:oleObj>
              </mc:Choice>
              <mc:Fallback>
                <p:oleObj name="Уравнение" r:id="rId4" imgW="3085920" imgH="1218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57200"/>
                        <a:ext cx="7329487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3200400"/>
            <a:ext cx="7848600" cy="3505200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endParaRPr lang="bg-BG" sz="105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От (3) и (4) и </a:t>
            </a:r>
            <a:r>
              <a:rPr lang="en-US" sz="3600" b="1" dirty="0" err="1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ax+by+c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=0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 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c≠0</a:t>
            </a: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905000" y="4267200"/>
          <a:ext cx="6092825" cy="226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Уравнение" r:id="rId6" imgW="2565360" imgH="952200" progId="Equation.3">
                  <p:embed/>
                </p:oleObj>
              </mc:Choice>
              <mc:Fallback>
                <p:oleObj name="Уравнение" r:id="rId6" imgW="2565360" imgH="952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267200"/>
                        <a:ext cx="6092825" cy="2262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228600"/>
            <a:ext cx="78486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А сега да видим и за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=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0</a:t>
            </a: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Получаваме същото (при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≠0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)</a:t>
            </a: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371600" y="838200"/>
          <a:ext cx="748030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Уравнение" r:id="rId4" imgW="3149280" imgH="1193760" progId="Equation.3">
                  <p:embed/>
                </p:oleObj>
              </mc:Choice>
              <mc:Fallback>
                <p:oleObj name="Уравнение" r:id="rId4" imgW="3149280" imgH="1193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838200"/>
                        <a:ext cx="7480300" cy="283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981200" y="4648200"/>
          <a:ext cx="392112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Уравнение" r:id="rId6" imgW="1650960" imgH="711000" progId="Equation.3">
                  <p:embed/>
                </p:oleObj>
              </mc:Choice>
              <mc:Fallback>
                <p:oleObj name="Уравнение" r:id="rId6" imgW="165096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648200"/>
                        <a:ext cx="3921125" cy="168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228600"/>
            <a:ext cx="7848600" cy="5410200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Но пък се надявахме,</a:t>
            </a:r>
            <a:r>
              <a:rPr kumimoji="0" lang="bg-BG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че</a:t>
            </a: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≠0</a:t>
            </a: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 последно, при а=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0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 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c=0</a:t>
            </a: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имаме</a:t>
            </a: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Което при </a:t>
            </a:r>
            <a:r>
              <a:rPr lang="en-US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b≠0 </a:t>
            </a: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си е правата</a:t>
            </a: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А</a:t>
            </a:r>
            <a:r>
              <a:rPr kumimoji="0" lang="bg-BG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 ако 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a=b=c=0 – </a:t>
            </a:r>
            <a:r>
              <a:rPr kumimoji="0" lang="bg-BG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rPr>
              <a:t>нямаме права</a:t>
            </a: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81200" y="1676400"/>
          <a:ext cx="995362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Уравнение" r:id="rId4" imgW="419040" imgH="660240" progId="Equation.3">
                  <p:embed/>
                </p:oleObj>
              </mc:Choice>
              <mc:Fallback>
                <p:oleObj name="Уравнение" r:id="rId4" imgW="41904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76400"/>
                        <a:ext cx="995362" cy="156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 защо беше цялата тази мъка !!!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57400" y="838200"/>
          <a:ext cx="5761037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Уравнение" r:id="rId4" imgW="2425680" imgH="787320" progId="Equation.3">
                  <p:embed/>
                </p:oleObj>
              </mc:Choice>
              <mc:Fallback>
                <p:oleObj name="Уравнение" r:id="rId4" imgW="2425680" imgH="787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38200"/>
                        <a:ext cx="5761037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228600"/>
            <a:ext cx="7848600" cy="6477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От линейната алгебра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Или разписано на два реда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И накрая на един ред: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057400" y="3581400"/>
          <a:ext cx="47958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Уравнение" r:id="rId6" imgW="2019240" imgH="482400" progId="Equation.3">
                  <p:embed/>
                </p:oleObj>
              </mc:Choice>
              <mc:Fallback>
                <p:oleObj name="Уравнение" r:id="rId6" imgW="201924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581400"/>
                        <a:ext cx="4795838" cy="114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984375" y="5715000"/>
          <a:ext cx="60928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" name="Уравнение" r:id="rId8" imgW="2565360" imgH="241200" progId="Equation.3">
                  <p:embed/>
                </p:oleObj>
              </mc:Choice>
              <mc:Fallback>
                <p:oleObj name="Уравнение" r:id="rId8" imgW="256536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5715000"/>
                        <a:ext cx="6092825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уравнението на права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прави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 уравнението</a:t>
            </a:r>
          </a:p>
          <a:p>
            <a:pPr lvl="1"/>
            <a:r>
              <a:rPr lang="bg-BG" dirty="0" smtClean="0"/>
              <a:t>Пресечна точка на прави</a:t>
            </a:r>
          </a:p>
          <a:p>
            <a:pPr lvl="1"/>
            <a:r>
              <a:rPr lang="bg-BG" dirty="0" smtClean="0"/>
              <a:t>Разделяне на равнина на полуравнини</a:t>
            </a:r>
          </a:p>
          <a:p>
            <a:pPr lvl="1"/>
            <a:r>
              <a:rPr lang="bg-BG" dirty="0" smtClean="0"/>
              <a:t>Разстояние от точка до права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780" y="6334780"/>
            <a:ext cx="24654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“Tying Shoelaces”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3"/>
              </a:rPr>
              <a:t>http://youtu.be/MbRSm6vxgYg</a:t>
            </a:r>
            <a:endParaRPr lang="en-US" sz="1400" dirty="0"/>
          </a:p>
        </p:txBody>
      </p:sp>
      <p:pic>
        <p:nvPicPr>
          <p:cNvPr id="33794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994992"/>
            <a:ext cx="365311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/>
          <p:nvPr/>
        </p:nvCxnSpPr>
        <p:spPr>
          <a:xfrm flipH="1" flipV="1">
            <a:off x="7835900" y="5092700"/>
            <a:ext cx="279400" cy="90170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Чрез скаларно произведение</a:t>
            </a:r>
          </a:p>
          <a:p>
            <a:pPr lvl="1"/>
            <a:r>
              <a:rPr lang="bg-BG" dirty="0" smtClean="0"/>
              <a:t>Права през точки А и Б. Също и точка Ц</a:t>
            </a:r>
          </a:p>
          <a:p>
            <a:pPr lvl="1"/>
            <a:r>
              <a:rPr lang="bg-BG" dirty="0" smtClean="0"/>
              <a:t>Търсим точка Ъ, която е на правата и е най-близо до Ц</a:t>
            </a:r>
          </a:p>
          <a:p>
            <a:pPr lvl="1"/>
            <a:r>
              <a:rPr lang="bg-BG" dirty="0" smtClean="0"/>
              <a:t>Търсеното разстояние е </a:t>
            </a:r>
            <a:r>
              <a:rPr lang="en-US" dirty="0" smtClean="0"/>
              <a:t>|</a:t>
            </a:r>
            <a:r>
              <a:rPr lang="bg-BG" dirty="0" smtClean="0"/>
              <a:t>ЦЪ</a:t>
            </a:r>
            <a:r>
              <a:rPr lang="en-US" dirty="0" smtClean="0"/>
              <a:t>|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318000" y="4960682"/>
            <a:ext cx="3911600" cy="1435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Разстояние до права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84700" y="5566359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effectLst>
                  <a:outerShdw blurRad="50800" dir="5400000" algn="ctr" rotWithShape="0">
                    <a:schemeClr val="tx1"/>
                  </a:outerShdw>
                </a:effectLst>
                <a:latin typeface="Calibri"/>
              </a:rPr>
              <a:t>А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 rot="20700000">
            <a:off x="4676225" y="612339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 rot="20700000">
            <a:off x="6352624" y="551379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261100" y="495237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effectLst>
                  <a:outerShdw blurRad="50800" dir="5400000" algn="ctr" rotWithShape="0">
                    <a:schemeClr val="tx1"/>
                  </a:outerShdw>
                </a:effectLst>
                <a:latin typeface="Calibri"/>
              </a:rPr>
              <a:t>Б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 rot="20700000">
            <a:off x="7724224" y="498039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594600" y="441897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Ъ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 rot="20700000">
            <a:off x="8003624" y="5887112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99400" y="6024188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effectLst>
                  <a:outerShdw blurRad="50800" dir="5400000" algn="ctr" rotWithShape="0">
                    <a:schemeClr val="tx1"/>
                  </a:outerShdw>
                </a:effectLst>
                <a:latin typeface="Calibri"/>
              </a:rPr>
              <a:t>Ц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50800" dir="5400000" algn="ctr" rotWithShape="0">
                  <a:schemeClr val="tx1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5: Прави</a:t>
            </a:r>
            <a:r>
              <a:rPr lang="en-US" dirty="0" smtClean="0"/>
              <a:t> </a:t>
            </a:r>
            <a:r>
              <a:rPr lang="bg-BG" dirty="0" smtClean="0"/>
              <a:t>и многоъгълници</a:t>
            </a:r>
          </a:p>
          <a:p>
            <a:pPr lvl="1"/>
            <a:r>
              <a:rPr lang="bg-BG" dirty="0" smtClean="0"/>
              <a:t>Прави</a:t>
            </a:r>
            <a:endParaRPr lang="en-US" dirty="0" smtClean="0"/>
          </a:p>
          <a:p>
            <a:pPr lvl="1"/>
            <a:r>
              <a:rPr lang="bg-BG" dirty="0" smtClean="0"/>
              <a:t>Многоъгълници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 txBox="1">
            <a:spLocks/>
          </p:cNvSpPr>
          <p:nvPr/>
        </p:nvSpPr>
        <p:spPr>
          <a:xfrm>
            <a:off x="533400" y="1828800"/>
            <a:ext cx="8610600" cy="4800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Решаваме го</a:t>
            </a: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endParaRPr lang="bg-BG" sz="28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И получаваме</a:t>
            </a:r>
          </a:p>
          <a:p>
            <a:pPr marL="342900" lvl="0" indent="-342900">
              <a:spcBef>
                <a:spcPct val="20000"/>
              </a:spcBef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chemeClr val="accent1">
                    <a:lumMod val="75000"/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7000" y="18288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в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67200" y="1303712"/>
            <a:ext cx="3911600" cy="1435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724400" y="2006600"/>
            <a:ext cx="1587500" cy="5715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533900" y="1909389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А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35600" y="1905000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210300" y="12954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Б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543800" y="7620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Ъ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23200" y="31369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Ц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864100" y="2654300"/>
            <a:ext cx="3187700" cy="4699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7810500" y="1587500"/>
            <a:ext cx="228600" cy="15240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7797800" y="20574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426200" y="25146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ж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54800" y="2590800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026400" y="2104416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/>
        </p:nvGraphicFramePr>
        <p:xfrm>
          <a:off x="1231900" y="533400"/>
          <a:ext cx="2882900" cy="304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Уравнение" r:id="rId4" imgW="1104840" imgH="1168200" progId="Equation.3">
                  <p:embed/>
                </p:oleObj>
              </mc:Choice>
              <mc:Fallback>
                <p:oleObj name="Уравнение" r:id="rId4" imgW="1104840" imgH="1168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533400"/>
                        <a:ext cx="2882900" cy="304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255713" y="4495800"/>
          <a:ext cx="628491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0" name="Уравнение" r:id="rId6" imgW="2971800" imgH="914400" progId="Equation.3">
                  <p:embed/>
                </p:oleObj>
              </mc:Choice>
              <mc:Fallback>
                <p:oleObj name="Уравнение" r:id="rId6" imgW="2971800" imgH="914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4495800"/>
                        <a:ext cx="6284912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20700000">
            <a:off x="4625425" y="2466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20700000">
            <a:off x="6301824" y="18568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0700000">
            <a:off x="7673424" y="1323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0700000">
            <a:off x="7927424" y="29998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 txBox="1">
            <a:spLocks/>
          </p:cNvSpPr>
          <p:nvPr/>
        </p:nvSpPr>
        <p:spPr>
          <a:xfrm>
            <a:off x="533400" y="685800"/>
            <a:ext cx="8610600" cy="5943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Но помним, че</a:t>
            </a: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Така намираме Ъ</a:t>
            </a: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r>
              <a:rPr lang="bg-BG" sz="3600" b="1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Разписано по координати:</a:t>
            </a:r>
          </a:p>
          <a:p>
            <a:pPr marL="342900" lvl="0" indent="-342900">
              <a:spcBef>
                <a:spcPct val="20000"/>
              </a:spcBef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0800" dir="16200000" rotWithShape="0">
                  <a:schemeClr val="accent1">
                    <a:lumMod val="75000"/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066800" y="1295400"/>
          <a:ext cx="13700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4" name="Уравнение" r:id="rId4" imgW="647640" imgH="177480" progId="Equation.3">
                  <p:embed/>
                </p:oleObj>
              </mc:Choice>
              <mc:Fallback>
                <p:oleObj name="Уравнение" r:id="rId4" imgW="64764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95400"/>
                        <a:ext cx="1370012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623887" y="4267200"/>
          <a:ext cx="813911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Уравнение" r:id="rId6" imgW="3848040" imgH="965160" progId="Equation.3">
                  <p:embed/>
                </p:oleObj>
              </mc:Choice>
              <mc:Fallback>
                <p:oleObj name="Уравнение" r:id="rId6" imgW="3848040" imgH="9651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" y="4267200"/>
                        <a:ext cx="8139113" cy="203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2"/>
          <p:cNvSpPr txBox="1">
            <a:spLocks/>
          </p:cNvSpPr>
          <p:nvPr/>
        </p:nvSpPr>
        <p:spPr>
          <a:xfrm>
            <a:off x="5207000" y="18288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в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267200" y="1303712"/>
            <a:ext cx="3911600" cy="1435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724400" y="2006600"/>
            <a:ext cx="1587500" cy="5715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4533900" y="1909389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А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435600" y="1905000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210300" y="12954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Б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7543800" y="7620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Ъ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7823200" y="31369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Ц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864100" y="2654300"/>
            <a:ext cx="3187700" cy="4699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7810500" y="1587500"/>
            <a:ext cx="228600" cy="15240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/>
          <p:cNvSpPr txBox="1">
            <a:spLocks/>
          </p:cNvSpPr>
          <p:nvPr/>
        </p:nvSpPr>
        <p:spPr>
          <a:xfrm>
            <a:off x="7797800" y="20574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426200" y="25146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000" dirty="0" smtClean="0"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rPr>
              <a:t>ж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54800" y="2590800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026400" y="2104416"/>
            <a:ext cx="15240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rot="20700000">
            <a:off x="4625425" y="2466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700000">
            <a:off x="6301824" y="18568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700000">
            <a:off x="7673424" y="1323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700000">
            <a:off x="7927424" y="29998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 уравнението?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А какво стана с уравнението</a:t>
            </a:r>
            <a:br>
              <a:rPr lang="bg-BG" dirty="0" smtClean="0"/>
            </a:br>
            <a:r>
              <a:rPr lang="bg-BG" dirty="0" smtClean="0"/>
              <a:t>на правата и с разстоянието?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24400" y="4123112"/>
            <a:ext cx="3911600" cy="1435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937500" y="4381500"/>
            <a:ext cx="558800" cy="15240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20700000">
            <a:off x="7813124" y="42698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0700000">
            <a:off x="8384624" y="58192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280400" y="59563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Ц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 rot="20434071">
            <a:off x="5181600" y="4335933"/>
            <a:ext cx="2362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ax+by+c</a:t>
            </a: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=0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676400" y="3352800"/>
          <a:ext cx="276454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Уравнение" r:id="rId4" imgW="1180800" imgH="457200" progId="Equation.3">
                  <p:embed/>
                </p:oleObj>
              </mc:Choice>
              <mc:Fallback>
                <p:oleObj name="Уравнение" r:id="rId4" imgW="11808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2764542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ontent Placeholder 2"/>
          <p:cNvSpPr txBox="1">
            <a:spLocks/>
          </p:cNvSpPr>
          <p:nvPr/>
        </p:nvSpPr>
        <p:spPr>
          <a:xfrm>
            <a:off x="8305800" y="46482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d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Най-близка точка</a:t>
            </a:r>
          </a:p>
          <a:p>
            <a:pPr lvl="1"/>
            <a:r>
              <a:rPr lang="bg-BG" dirty="0" smtClean="0"/>
              <a:t>До права</a:t>
            </a:r>
          </a:p>
          <a:p>
            <a:pPr lvl="1"/>
            <a:r>
              <a:rPr lang="bg-BG" dirty="0" smtClean="0"/>
              <a:t>До отсечка</a:t>
            </a:r>
            <a:endParaRPr lang="en-US" dirty="0" smtClean="0"/>
          </a:p>
        </p:txBody>
      </p:sp>
      <p:pic>
        <p:nvPicPr>
          <p:cNvPr id="34819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599" y="37338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3733801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3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Някои от дефинициите са ОК в </a:t>
            </a:r>
            <a:r>
              <a:rPr lang="en-US" dirty="0" smtClean="0"/>
              <a:t>3D</a:t>
            </a:r>
          </a:p>
          <a:p>
            <a:pPr lvl="1"/>
            <a:r>
              <a:rPr lang="bg-BG" dirty="0" smtClean="0"/>
              <a:t>Точка и вектор</a:t>
            </a:r>
          </a:p>
          <a:p>
            <a:pPr lvl="1"/>
            <a:r>
              <a:rPr lang="bg-BG" dirty="0" smtClean="0"/>
              <a:t>Линейна комбинация</a:t>
            </a:r>
          </a:p>
          <a:p>
            <a:pPr lvl="1"/>
            <a:endParaRPr lang="bg-BG" dirty="0" smtClean="0"/>
          </a:p>
          <a:p>
            <a:r>
              <a:rPr lang="bg-BG" dirty="0" err="1" smtClean="0"/>
              <a:t>Задачка</a:t>
            </a:r>
            <a:endParaRPr lang="bg-BG" dirty="0" smtClean="0"/>
          </a:p>
          <a:p>
            <a:pPr lvl="1"/>
            <a:r>
              <a:rPr lang="bg-BG" dirty="0" smtClean="0"/>
              <a:t>Ако </a:t>
            </a:r>
            <a:r>
              <a:rPr lang="en-US" dirty="0" err="1" smtClean="0"/>
              <a:t>ax+by+c</a:t>
            </a:r>
            <a:r>
              <a:rPr lang="en-US" dirty="0" smtClean="0"/>
              <a:t>=0</a:t>
            </a:r>
            <a:r>
              <a:rPr lang="bg-BG" dirty="0" smtClean="0"/>
              <a:t> е права в 2</a:t>
            </a:r>
            <a:r>
              <a:rPr lang="en-US" dirty="0" smtClean="0"/>
              <a:t>D …</a:t>
            </a:r>
          </a:p>
          <a:p>
            <a:pPr lvl="1"/>
            <a:r>
              <a:rPr lang="en-US" dirty="0" smtClean="0"/>
              <a:t>… </a:t>
            </a:r>
            <a:r>
              <a:rPr lang="bg-BG" dirty="0" smtClean="0"/>
              <a:t>дали </a:t>
            </a:r>
            <a:r>
              <a:rPr lang="en-US" dirty="0" err="1" smtClean="0"/>
              <a:t>ax+by+cz+d</a:t>
            </a:r>
            <a:r>
              <a:rPr lang="en-US" dirty="0" smtClean="0"/>
              <a:t>=0</a:t>
            </a:r>
            <a:r>
              <a:rPr lang="bg-BG" dirty="0" smtClean="0"/>
              <a:t> е права в 3</a:t>
            </a:r>
            <a:r>
              <a:rPr lang="en-US" smtClean="0"/>
              <a:t>D?</a:t>
            </a:r>
            <a:endParaRPr lang="bg-BG" dirty="0" smtClean="0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4724400" y="2286000"/>
          <a:ext cx="18700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Уравнение" r:id="rId4" imgW="787320" imgH="215640" progId="Equation.3">
                  <p:embed/>
                </p:oleObj>
              </mc:Choice>
              <mc:Fallback>
                <p:oleObj name="Уравнение" r:id="rId4" imgW="7873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286000"/>
                        <a:ext cx="187007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6008687" y="2895600"/>
          <a:ext cx="18399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Уравнение" r:id="rId6" imgW="774360" imgH="203040" progId="Equation.3">
                  <p:embed/>
                </p:oleObj>
              </mc:Choice>
              <mc:Fallback>
                <p:oleObj name="Уравнение" r:id="rId6" imgW="7743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7" y="2895600"/>
                        <a:ext cx="183991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Многоъгълници</a:t>
            </a:r>
            <a:br>
              <a:rPr lang="bg-BG" dirty="0" smtClean="0"/>
            </a:br>
            <a:r>
              <a:rPr lang="bg-BG" dirty="0" smtClean="0"/>
              <a:t>(полигони)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Дефиниция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Неформално многоъгълник е</a:t>
            </a:r>
          </a:p>
          <a:p>
            <a:pPr lvl="1"/>
            <a:r>
              <a:rPr lang="bg-BG" dirty="0" smtClean="0"/>
              <a:t>Начупена затворена линия</a:t>
            </a:r>
            <a:r>
              <a:rPr lang="en-US" dirty="0" smtClean="0"/>
              <a:t>,</a:t>
            </a:r>
            <a:r>
              <a:rPr lang="bg-BG" dirty="0" smtClean="0"/>
              <a:t> съставена от свързани отсечки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В компютърната графика</a:t>
            </a:r>
          </a:p>
          <a:p>
            <a:pPr lvl="1"/>
            <a:r>
              <a:rPr lang="bg-BG" dirty="0" smtClean="0"/>
              <a:t>Изключително важни</a:t>
            </a:r>
          </a:p>
          <a:p>
            <a:pPr lvl="1"/>
            <a:r>
              <a:rPr lang="bg-BG" dirty="0" smtClean="0"/>
              <a:t>Повърхностите често се представят като множество от полигони</a:t>
            </a:r>
          </a:p>
          <a:p>
            <a:pPr lvl="1"/>
            <a:r>
              <a:rPr lang="bg-BG" dirty="0" smtClean="0"/>
              <a:t>Обемните тела също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Често срещани операции</a:t>
            </a:r>
          </a:p>
          <a:p>
            <a:pPr lvl="1"/>
            <a:r>
              <a:rPr lang="bg-BG" dirty="0" smtClean="0"/>
              <a:t>Проверка дали точка е вътрешна</a:t>
            </a:r>
          </a:p>
          <a:p>
            <a:pPr lvl="1"/>
            <a:r>
              <a:rPr lang="bg-BG" dirty="0" smtClean="0"/>
              <a:t>Пресичане с прави и други примитиви</a:t>
            </a:r>
          </a:p>
          <a:p>
            <a:pPr lvl="1"/>
            <a:r>
              <a:rPr lang="bg-BG" dirty="0" smtClean="0"/>
              <a:t>Намиране на лице</a:t>
            </a:r>
          </a:p>
          <a:p>
            <a:pPr lvl="1"/>
            <a:r>
              <a:rPr lang="bg-BG" dirty="0" smtClean="0"/>
              <a:t>Изпъкнала обвивка на точки</a:t>
            </a:r>
          </a:p>
          <a:p>
            <a:pPr lvl="1"/>
            <a:r>
              <a:rPr lang="bg-BG" dirty="0" smtClean="0"/>
              <a:t>Триангулация (разбиване на 3-ълници)</a:t>
            </a:r>
          </a:p>
          <a:p>
            <a:pPr lvl="1"/>
            <a:r>
              <a:rPr lang="bg-BG" dirty="0" smtClean="0"/>
              <a:t>Сечение, обединение, разлика</a:t>
            </a:r>
          </a:p>
          <a:p>
            <a:pPr lvl="1"/>
            <a:r>
              <a:rPr lang="bg-BG" dirty="0" smtClean="0"/>
              <a:t>Изпитване по време на сесия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Разлики</a:t>
            </a:r>
            <a:r>
              <a:rPr lang="en-US" dirty="0" smtClean="0"/>
              <a:t> </a:t>
            </a:r>
            <a:r>
              <a:rPr lang="bg-BG" dirty="0" smtClean="0"/>
              <a:t>при полигоните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bg-BG" dirty="0" smtClean="0"/>
              <a:t>Полигоните в компютърната </a:t>
            </a:r>
            <a:r>
              <a:rPr lang="bg-BG" dirty="0"/>
              <a:t>графика </a:t>
            </a:r>
            <a:r>
              <a:rPr lang="bg-BG" dirty="0" smtClean="0"/>
              <a:t>и в </a:t>
            </a:r>
            <a:r>
              <a:rPr lang="bg-BG" dirty="0" smtClean="0"/>
              <a:t>геометрията</a:t>
            </a:r>
            <a:endParaRPr lang="bg-BG" dirty="0" smtClean="0"/>
          </a:p>
          <a:p>
            <a:pPr marL="749300" lvl="1" indent="-292100"/>
            <a:r>
              <a:rPr lang="bg-BG" dirty="0" smtClean="0"/>
              <a:t>В КГ почти винаги са неправилни</a:t>
            </a:r>
          </a:p>
          <a:p>
            <a:pPr marL="749300" lvl="1" indent="-292100"/>
            <a:r>
              <a:rPr lang="bg-BG" dirty="0" smtClean="0"/>
              <a:t>Предпочитани са триъгълниците и в краен случай четириъгълниците</a:t>
            </a:r>
          </a:p>
          <a:p>
            <a:pPr marL="749300" lvl="1" indent="-292100"/>
            <a:r>
              <a:rPr lang="bg-BG" dirty="0" smtClean="0"/>
              <a:t>Подредбата на върховете е важна</a:t>
            </a:r>
          </a:p>
          <a:p>
            <a:pPr marL="749300" lvl="1" indent="-292100"/>
            <a:r>
              <a:rPr lang="bg-BG" dirty="0" smtClean="0"/>
              <a:t>Може да не са </a:t>
            </a:r>
            <a:r>
              <a:rPr lang="bg-BG" dirty="0" smtClean="0"/>
              <a:t>планарни (равнинни)</a:t>
            </a:r>
            <a:endParaRPr lang="bg-BG" dirty="0" smtClean="0"/>
          </a:p>
          <a:p>
            <a:pPr marL="400050" lvl="1" indent="0"/>
            <a:endParaRPr lang="bg-BG" dirty="0" smtClean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Вътрешна точка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Проверка дали точка е вътрешна</a:t>
            </a:r>
          </a:p>
          <a:p>
            <a:pPr lvl="1"/>
            <a:r>
              <a:rPr lang="bg-BG" dirty="0" smtClean="0"/>
              <a:t>Ако уравнението на страна е </a:t>
            </a:r>
            <a:r>
              <a:rPr lang="en-US" b="1" dirty="0" err="1" smtClean="0"/>
              <a:t>ax+by+c</a:t>
            </a:r>
            <a:r>
              <a:rPr lang="en-US" b="1" dirty="0" smtClean="0"/>
              <a:t>=0</a:t>
            </a:r>
          </a:p>
          <a:p>
            <a:pPr lvl="1"/>
            <a:r>
              <a:rPr lang="bg-BG" dirty="0" smtClean="0"/>
              <a:t>И имаме точка </a:t>
            </a:r>
            <a:r>
              <a:rPr lang="en-US" b="1" dirty="0" smtClean="0"/>
              <a:t>P(</a:t>
            </a:r>
            <a:r>
              <a:rPr lang="en-US" b="1" dirty="0" err="1" smtClean="0"/>
              <a:t>P</a:t>
            </a:r>
            <a:r>
              <a:rPr lang="en-US" b="1" baseline="-25000" dirty="0" err="1" smtClean="0"/>
              <a:t>x</a:t>
            </a:r>
            <a:r>
              <a:rPr lang="en-US" b="1" dirty="0" err="1" smtClean="0"/>
              <a:t>,P</a:t>
            </a:r>
            <a:r>
              <a:rPr lang="en-US" b="1" baseline="-25000" dirty="0" err="1" smtClean="0"/>
              <a:t>y</a:t>
            </a:r>
            <a:r>
              <a:rPr lang="en-US" b="1" dirty="0" smtClean="0"/>
              <a:t>)</a:t>
            </a:r>
          </a:p>
          <a:p>
            <a:pPr lvl="1"/>
            <a:r>
              <a:rPr lang="bg-BG" dirty="0" smtClean="0"/>
              <a:t>То знакът на </a:t>
            </a:r>
            <a:r>
              <a:rPr lang="en-US" b="1" dirty="0" err="1" smtClean="0"/>
              <a:t>aP</a:t>
            </a:r>
            <a:r>
              <a:rPr lang="en-US" b="1" baseline="-25000" dirty="0" err="1" smtClean="0"/>
              <a:t>x</a:t>
            </a:r>
            <a:r>
              <a:rPr lang="en-US" b="1" dirty="0" err="1" smtClean="0"/>
              <a:t>+bP</a:t>
            </a:r>
            <a:r>
              <a:rPr lang="en-US" b="1" baseline="-25000" dirty="0" err="1" smtClean="0"/>
              <a:t>y</a:t>
            </a:r>
            <a:r>
              <a:rPr lang="en-US" b="1" dirty="0" err="1" smtClean="0"/>
              <a:t>+c</a:t>
            </a:r>
            <a:r>
              <a:rPr lang="en-US" b="1" dirty="0" smtClean="0"/>
              <a:t>=0</a:t>
            </a:r>
            <a:r>
              <a:rPr lang="bg-BG" dirty="0" smtClean="0"/>
              <a:t> определя от коя страна на правата сме</a:t>
            </a:r>
          </a:p>
          <a:p>
            <a:pPr lvl="1"/>
            <a:r>
              <a:rPr lang="bg-BG" dirty="0" smtClean="0"/>
              <a:t>Ако </a:t>
            </a:r>
            <a:r>
              <a:rPr lang="en-US" b="1" dirty="0" smtClean="0"/>
              <a:t>P</a:t>
            </a:r>
            <a:r>
              <a:rPr lang="bg-BG" dirty="0" smtClean="0"/>
              <a:t> е в правилните полуравнини на всички страни на многоъгълника, значи е вътрешна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 flipH="1" flipV="1">
            <a:off x="5120641" y="3230518"/>
            <a:ext cx="2377439" cy="2481942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841863" y="3583214"/>
            <a:ext cx="4911635" cy="313509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769326" y="3413397"/>
            <a:ext cx="913674" cy="3216003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54300" y="4737100"/>
            <a:ext cx="5041900" cy="1841500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98"/>
          <p:cNvSpPr/>
          <p:nvPr/>
        </p:nvSpPr>
        <p:spPr>
          <a:xfrm>
            <a:off x="2933700" y="3644900"/>
            <a:ext cx="3924300" cy="2590800"/>
          </a:xfrm>
          <a:custGeom>
            <a:avLst/>
            <a:gdLst>
              <a:gd name="connsiteX0" fmla="*/ 0 w 1803400"/>
              <a:gd name="connsiteY0" fmla="*/ 469900 h 1524000"/>
              <a:gd name="connsiteX1" fmla="*/ 660400 w 1803400"/>
              <a:gd name="connsiteY1" fmla="*/ 1524000 h 1524000"/>
              <a:gd name="connsiteX2" fmla="*/ 1803400 w 1803400"/>
              <a:gd name="connsiteY2" fmla="*/ 863600 h 1524000"/>
              <a:gd name="connsiteX3" fmla="*/ 1117600 w 1803400"/>
              <a:gd name="connsiteY3" fmla="*/ 0 h 1524000"/>
              <a:gd name="connsiteX4" fmla="*/ 0 w 1803400"/>
              <a:gd name="connsiteY4" fmla="*/ 469900 h 1524000"/>
              <a:gd name="connsiteX0" fmla="*/ 0 w 6705600"/>
              <a:gd name="connsiteY0" fmla="*/ 787400 h 1524000"/>
              <a:gd name="connsiteX1" fmla="*/ 5562600 w 6705600"/>
              <a:gd name="connsiteY1" fmla="*/ 1524000 h 1524000"/>
              <a:gd name="connsiteX2" fmla="*/ 6705600 w 6705600"/>
              <a:gd name="connsiteY2" fmla="*/ 863600 h 1524000"/>
              <a:gd name="connsiteX3" fmla="*/ 6019800 w 6705600"/>
              <a:gd name="connsiteY3" fmla="*/ 0 h 1524000"/>
              <a:gd name="connsiteX4" fmla="*/ 0 w 6705600"/>
              <a:gd name="connsiteY4" fmla="*/ 787400 h 1524000"/>
              <a:gd name="connsiteX0" fmla="*/ 0 w 6705600"/>
              <a:gd name="connsiteY0" fmla="*/ 787400 h 3213100"/>
              <a:gd name="connsiteX1" fmla="*/ 635000 w 6705600"/>
              <a:gd name="connsiteY1" fmla="*/ 3213100 h 3213100"/>
              <a:gd name="connsiteX2" fmla="*/ 6705600 w 6705600"/>
              <a:gd name="connsiteY2" fmla="*/ 863600 h 3213100"/>
              <a:gd name="connsiteX3" fmla="*/ 6019800 w 6705600"/>
              <a:gd name="connsiteY3" fmla="*/ 0 h 3213100"/>
              <a:gd name="connsiteX4" fmla="*/ 0 w 6705600"/>
              <a:gd name="connsiteY4" fmla="*/ 787400 h 3213100"/>
              <a:gd name="connsiteX0" fmla="*/ 0 w 6019800"/>
              <a:gd name="connsiteY0" fmla="*/ 787400 h 3213100"/>
              <a:gd name="connsiteX1" fmla="*/ 635000 w 6019800"/>
              <a:gd name="connsiteY1" fmla="*/ 3213100 h 3213100"/>
              <a:gd name="connsiteX2" fmla="*/ 3924300 w 6019800"/>
              <a:gd name="connsiteY2" fmla="*/ 2019300 h 3213100"/>
              <a:gd name="connsiteX3" fmla="*/ 6019800 w 6019800"/>
              <a:gd name="connsiteY3" fmla="*/ 0 h 3213100"/>
              <a:gd name="connsiteX4" fmla="*/ 0 w 6019800"/>
              <a:gd name="connsiteY4" fmla="*/ 787400 h 3213100"/>
              <a:gd name="connsiteX0" fmla="*/ 0 w 3924300"/>
              <a:gd name="connsiteY0" fmla="*/ 165100 h 2590800"/>
              <a:gd name="connsiteX1" fmla="*/ 635000 w 3924300"/>
              <a:gd name="connsiteY1" fmla="*/ 2590800 h 2590800"/>
              <a:gd name="connsiteX2" fmla="*/ 3924300 w 3924300"/>
              <a:gd name="connsiteY2" fmla="*/ 1397000 h 2590800"/>
              <a:gd name="connsiteX3" fmla="*/ 2552700 w 3924300"/>
              <a:gd name="connsiteY3" fmla="*/ 0 h 2590800"/>
              <a:gd name="connsiteX4" fmla="*/ 0 w 3924300"/>
              <a:gd name="connsiteY4" fmla="*/ 1651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300" h="2590800">
                <a:moveTo>
                  <a:pt x="0" y="165100"/>
                </a:moveTo>
                <a:lnTo>
                  <a:pt x="635000" y="2590800"/>
                </a:lnTo>
                <a:lnTo>
                  <a:pt x="3924300" y="1397000"/>
                </a:lnTo>
                <a:lnTo>
                  <a:pt x="2552700" y="0"/>
                </a:lnTo>
                <a:lnTo>
                  <a:pt x="0" y="16510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alpha val="0"/>
                </a:srgbClr>
              </a:gs>
              <a:gs pos="66000">
                <a:srgbClr val="0070C0">
                  <a:alpha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 илюстрираме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</a:t>
            </a:r>
            <a:r>
              <a:rPr lang="bg-BG" dirty="0" smtClean="0"/>
              <a:t>е отляво на </a:t>
            </a:r>
            <a:r>
              <a:rPr lang="en-US" dirty="0" smtClean="0"/>
              <a:t>a, b, c</a:t>
            </a:r>
            <a:r>
              <a:rPr lang="bg-BG" dirty="0" smtClean="0"/>
              <a:t> и </a:t>
            </a:r>
            <a:r>
              <a:rPr lang="en-US" dirty="0" smtClean="0"/>
              <a:t>d </a:t>
            </a:r>
            <a:r>
              <a:rPr lang="en-US" dirty="0" smtClean="0">
                <a:sym typeface="Symbol"/>
              </a:rPr>
              <a:t></a:t>
            </a:r>
            <a:r>
              <a:rPr lang="bg-BG" dirty="0" smtClean="0">
                <a:sym typeface="Symbol"/>
              </a:rPr>
              <a:t> </a:t>
            </a:r>
            <a:r>
              <a:rPr lang="bg-BG" dirty="0" smtClean="0"/>
              <a:t>вътрешна</a:t>
            </a:r>
          </a:p>
          <a:p>
            <a:r>
              <a:rPr lang="en-US" dirty="0" smtClean="0"/>
              <a:t>Q </a:t>
            </a:r>
            <a:r>
              <a:rPr lang="bg-BG" dirty="0" smtClean="0"/>
              <a:t>е отдясно на </a:t>
            </a:r>
            <a:r>
              <a:rPr lang="en-US" dirty="0" smtClean="0"/>
              <a:t>d </a:t>
            </a:r>
            <a:r>
              <a:rPr lang="en-US" dirty="0" smtClean="0">
                <a:sym typeface="Symbol"/>
              </a:rPr>
              <a:t></a:t>
            </a:r>
            <a:r>
              <a:rPr lang="bg-BG" dirty="0" smtClean="0">
                <a:sym typeface="Symbol"/>
              </a:rPr>
              <a:t> не е </a:t>
            </a:r>
            <a:r>
              <a:rPr lang="bg-BG" dirty="0" smtClean="0"/>
              <a:t>вътрешна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590903" y="3753031"/>
            <a:ext cx="1267097" cy="128886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022963" y="3661591"/>
            <a:ext cx="2489563" cy="162198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82900" y="3784600"/>
            <a:ext cx="660400" cy="23368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68700" y="5080000"/>
            <a:ext cx="3162300" cy="11557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2"/>
          <p:cNvSpPr txBox="1">
            <a:spLocks/>
          </p:cNvSpPr>
          <p:nvPr/>
        </p:nvSpPr>
        <p:spPr>
          <a:xfrm>
            <a:off x="6134100" y="36703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a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3657600" y="29083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2781300" y="46609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c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5067300" y="55753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d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172200" y="56515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 rot="20700000">
            <a:off x="5971624" y="59081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3733800" y="3898900"/>
            <a:ext cx="8763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 rot="20700000">
            <a:off x="3533224" y="41555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20700000">
            <a:off x="5401213" y="353721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0700000">
            <a:off x="2771223" y="36983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0700000">
            <a:off x="3457024" y="61367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700000">
            <a:off x="6733624" y="49175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Два проблем</a:t>
            </a:r>
            <a:r>
              <a:rPr lang="bg-BG" dirty="0"/>
              <a:t>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Излишно смятане</a:t>
            </a:r>
          </a:p>
          <a:p>
            <a:pPr lvl="1"/>
            <a:r>
              <a:rPr lang="bg-BG" dirty="0" smtClean="0"/>
              <a:t>Полигонът е зададен чрез върхове</a:t>
            </a:r>
          </a:p>
          <a:p>
            <a:pPr lvl="1"/>
            <a:r>
              <a:rPr lang="bg-BG" dirty="0" smtClean="0"/>
              <a:t>Да ползваме направо координатите на върховете </a:t>
            </a:r>
            <a:r>
              <a:rPr lang="bg-BG" b="1" dirty="0" smtClean="0"/>
              <a:t>А</a:t>
            </a:r>
            <a:r>
              <a:rPr lang="en-US" b="1" baseline="-25000" dirty="0" smtClean="0"/>
              <a:t>0</a:t>
            </a:r>
            <a:r>
              <a:rPr lang="bg-BG" dirty="0" smtClean="0"/>
              <a:t> и </a:t>
            </a:r>
            <a:r>
              <a:rPr lang="bg-BG" b="1" dirty="0" smtClean="0"/>
              <a:t>А</a:t>
            </a:r>
            <a:r>
              <a:rPr lang="en-US" b="1" baseline="-25000" dirty="0" smtClean="0"/>
              <a:t>1</a:t>
            </a:r>
            <a:r>
              <a:rPr lang="bg-BG" dirty="0" smtClean="0"/>
              <a:t>, гледаме знака на</a:t>
            </a:r>
            <a:br>
              <a:rPr lang="bg-BG" dirty="0" smtClean="0"/>
            </a:br>
            <a:r>
              <a:rPr lang="bg-BG" b="1" dirty="0" smtClean="0"/>
              <a:t>(</a:t>
            </a:r>
            <a:r>
              <a:rPr lang="en-US" b="1" dirty="0" smtClean="0"/>
              <a:t>P</a:t>
            </a:r>
            <a:r>
              <a:rPr lang="en-US" b="1" baseline="-25000" dirty="0" smtClean="0"/>
              <a:t>y</a:t>
            </a:r>
            <a:r>
              <a:rPr lang="en-US" b="1" dirty="0" smtClean="0"/>
              <a:t>-A</a:t>
            </a:r>
            <a:r>
              <a:rPr lang="en-US" b="1" baseline="-25000" dirty="0" smtClean="0"/>
              <a:t>0y</a:t>
            </a:r>
            <a:r>
              <a:rPr lang="en-US" b="1" dirty="0" smtClean="0"/>
              <a:t>)</a:t>
            </a:r>
            <a:r>
              <a:rPr lang="bg-BG" b="1" dirty="0" smtClean="0"/>
              <a:t> (</a:t>
            </a:r>
            <a:r>
              <a:rPr lang="en-US" b="1" dirty="0" smtClean="0"/>
              <a:t>A</a:t>
            </a:r>
            <a:r>
              <a:rPr lang="en-US" b="1" baseline="-25000" dirty="0" smtClean="0"/>
              <a:t>1x</a:t>
            </a:r>
            <a:r>
              <a:rPr lang="en-US" b="1" dirty="0" smtClean="0"/>
              <a:t>-A</a:t>
            </a:r>
            <a:r>
              <a:rPr lang="en-US" b="1" baseline="-25000" dirty="0" smtClean="0"/>
              <a:t>0x</a:t>
            </a:r>
            <a:r>
              <a:rPr lang="en-US" b="1" dirty="0" smtClean="0"/>
              <a:t>)-</a:t>
            </a:r>
            <a:r>
              <a:rPr lang="bg-BG" b="1" dirty="0" smtClean="0"/>
              <a:t>(</a:t>
            </a:r>
            <a:r>
              <a:rPr lang="en-US" b="1" dirty="0" smtClean="0"/>
              <a:t>P</a:t>
            </a:r>
            <a:r>
              <a:rPr lang="en-US" b="1" baseline="-25000" dirty="0" smtClean="0"/>
              <a:t>x</a:t>
            </a:r>
            <a:r>
              <a:rPr lang="en-US" b="1" dirty="0" smtClean="0"/>
              <a:t>-A</a:t>
            </a:r>
            <a:r>
              <a:rPr lang="en-US" b="1" baseline="-25000" dirty="0" smtClean="0"/>
              <a:t>0x</a:t>
            </a:r>
            <a:r>
              <a:rPr lang="en-US" b="1" dirty="0" smtClean="0"/>
              <a:t>)</a:t>
            </a:r>
            <a:r>
              <a:rPr lang="bg-BG" b="1" dirty="0" smtClean="0"/>
              <a:t> (</a:t>
            </a:r>
            <a:r>
              <a:rPr lang="en-US" b="1" dirty="0" smtClean="0"/>
              <a:t>A</a:t>
            </a:r>
            <a:r>
              <a:rPr lang="en-US" b="1" baseline="-25000" dirty="0" smtClean="0"/>
              <a:t>1y</a:t>
            </a:r>
            <a:r>
              <a:rPr lang="en-US" b="1" dirty="0" smtClean="0"/>
              <a:t>-A</a:t>
            </a:r>
            <a:r>
              <a:rPr lang="en-US" b="1" baseline="-25000" dirty="0" smtClean="0"/>
              <a:t>0y</a:t>
            </a:r>
            <a:r>
              <a:rPr lang="en-US" b="1" dirty="0" smtClean="0"/>
              <a:t>)</a:t>
            </a:r>
          </a:p>
          <a:p>
            <a:pPr lvl="1"/>
            <a:endParaRPr lang="en-US" sz="1000" dirty="0" smtClean="0"/>
          </a:p>
          <a:p>
            <a:r>
              <a:rPr lang="bg-BG" dirty="0" smtClean="0"/>
              <a:t>Не работи винаги</a:t>
            </a:r>
          </a:p>
          <a:p>
            <a:pPr lvl="1"/>
            <a:r>
              <a:rPr lang="bg-BG" dirty="0" smtClean="0"/>
              <a:t>Проблем са неизпъкналите многоъгълници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Броим пресичанията с някаква посока</a:t>
            </a:r>
          </a:p>
          <a:p>
            <a:pPr lvl="1"/>
            <a:r>
              <a:rPr lang="bg-BG" dirty="0" smtClean="0"/>
              <a:t>При четен брой – външна точка</a:t>
            </a:r>
          </a:p>
          <a:p>
            <a:pPr lvl="1"/>
            <a:r>
              <a:rPr lang="bg-BG" dirty="0" smtClean="0"/>
              <a:t>При нечетен брой – вътрешна точка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457200" y="3810001"/>
            <a:ext cx="7772400" cy="2743199"/>
          </a:xfrm>
          <a:custGeom>
            <a:avLst/>
            <a:gdLst>
              <a:gd name="connsiteX0" fmla="*/ 6413862 w 6413862"/>
              <a:gd name="connsiteY0" fmla="*/ 1031965 h 3056708"/>
              <a:gd name="connsiteX1" fmla="*/ 4376057 w 6413862"/>
              <a:gd name="connsiteY1" fmla="*/ 0 h 3056708"/>
              <a:gd name="connsiteX2" fmla="*/ 3409405 w 6413862"/>
              <a:gd name="connsiteY2" fmla="*/ 1698171 h 3056708"/>
              <a:gd name="connsiteX3" fmla="*/ 2142308 w 6413862"/>
              <a:gd name="connsiteY3" fmla="*/ 26125 h 3056708"/>
              <a:gd name="connsiteX4" fmla="*/ 0 w 6413862"/>
              <a:gd name="connsiteY4" fmla="*/ 2821577 h 3056708"/>
              <a:gd name="connsiteX5" fmla="*/ 2090057 w 6413862"/>
              <a:gd name="connsiteY5" fmla="*/ 1345474 h 3056708"/>
              <a:gd name="connsiteX6" fmla="*/ 3383280 w 6413862"/>
              <a:gd name="connsiteY6" fmla="*/ 3056708 h 3056708"/>
              <a:gd name="connsiteX7" fmla="*/ 4754880 w 6413862"/>
              <a:gd name="connsiteY7" fmla="*/ 1175657 h 3056708"/>
              <a:gd name="connsiteX8" fmla="*/ 6413862 w 6413862"/>
              <a:gd name="connsiteY8" fmla="*/ 1031965 h 3056708"/>
              <a:gd name="connsiteX0" fmla="*/ 7001691 w 7001691"/>
              <a:gd name="connsiteY0" fmla="*/ 2976154 h 3056708"/>
              <a:gd name="connsiteX1" fmla="*/ 4376057 w 7001691"/>
              <a:gd name="connsiteY1" fmla="*/ 0 h 3056708"/>
              <a:gd name="connsiteX2" fmla="*/ 3409405 w 7001691"/>
              <a:gd name="connsiteY2" fmla="*/ 1698171 h 3056708"/>
              <a:gd name="connsiteX3" fmla="*/ 2142308 w 7001691"/>
              <a:gd name="connsiteY3" fmla="*/ 26125 h 3056708"/>
              <a:gd name="connsiteX4" fmla="*/ 0 w 7001691"/>
              <a:gd name="connsiteY4" fmla="*/ 2821577 h 3056708"/>
              <a:gd name="connsiteX5" fmla="*/ 2090057 w 7001691"/>
              <a:gd name="connsiteY5" fmla="*/ 1345474 h 3056708"/>
              <a:gd name="connsiteX6" fmla="*/ 3383280 w 7001691"/>
              <a:gd name="connsiteY6" fmla="*/ 3056708 h 3056708"/>
              <a:gd name="connsiteX7" fmla="*/ 4754880 w 7001691"/>
              <a:gd name="connsiteY7" fmla="*/ 1175657 h 3056708"/>
              <a:gd name="connsiteX8" fmla="*/ 7001691 w 7001691"/>
              <a:gd name="connsiteY8" fmla="*/ 2976154 h 3056708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09405 w 7001691"/>
              <a:gd name="connsiteY2" fmla="*/ 1693817 h 3052354"/>
              <a:gd name="connsiteX3" fmla="*/ 2142308 w 7001691"/>
              <a:gd name="connsiteY3" fmla="*/ 21771 h 3052354"/>
              <a:gd name="connsiteX4" fmla="*/ 0 w 7001691"/>
              <a:gd name="connsiteY4" fmla="*/ 2817223 h 3052354"/>
              <a:gd name="connsiteX5" fmla="*/ 2090057 w 7001691"/>
              <a:gd name="connsiteY5" fmla="*/ 1341120 h 3052354"/>
              <a:gd name="connsiteX6" fmla="*/ 3383280 w 7001691"/>
              <a:gd name="connsiteY6" fmla="*/ 3052354 h 3052354"/>
              <a:gd name="connsiteX7" fmla="*/ 4754880 w 7001691"/>
              <a:gd name="connsiteY7" fmla="*/ 1171303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09405 w 7001691"/>
              <a:gd name="connsiteY2" fmla="*/ 1693817 h 3052354"/>
              <a:gd name="connsiteX3" fmla="*/ 2142308 w 7001691"/>
              <a:gd name="connsiteY3" fmla="*/ 21771 h 3052354"/>
              <a:gd name="connsiteX4" fmla="*/ 0 w 7001691"/>
              <a:gd name="connsiteY4" fmla="*/ 2817223 h 3052354"/>
              <a:gd name="connsiteX5" fmla="*/ 2090057 w 7001691"/>
              <a:gd name="connsiteY5" fmla="*/ 1341120 h 3052354"/>
              <a:gd name="connsiteX6" fmla="*/ 3383280 w 7001691"/>
              <a:gd name="connsiteY6" fmla="*/ 3052354 h 3052354"/>
              <a:gd name="connsiteX7" fmla="*/ 4410891 w 7001691"/>
              <a:gd name="connsiteY7" fmla="*/ 16002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20291 w 7001691"/>
              <a:gd name="connsiteY2" fmla="*/ 2057400 h 3052354"/>
              <a:gd name="connsiteX3" fmla="*/ 2142308 w 7001691"/>
              <a:gd name="connsiteY3" fmla="*/ 21771 h 3052354"/>
              <a:gd name="connsiteX4" fmla="*/ 0 w 7001691"/>
              <a:gd name="connsiteY4" fmla="*/ 2817223 h 3052354"/>
              <a:gd name="connsiteX5" fmla="*/ 2090057 w 7001691"/>
              <a:gd name="connsiteY5" fmla="*/ 1341120 h 3052354"/>
              <a:gd name="connsiteX6" fmla="*/ 3383280 w 7001691"/>
              <a:gd name="connsiteY6" fmla="*/ 3052354 h 3052354"/>
              <a:gd name="connsiteX7" fmla="*/ 4410891 w 7001691"/>
              <a:gd name="connsiteY7" fmla="*/ 16002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20291 w 7001691"/>
              <a:gd name="connsiteY2" fmla="*/ 2057400 h 3052354"/>
              <a:gd name="connsiteX3" fmla="*/ 2124891 w 7001691"/>
              <a:gd name="connsiteY3" fmla="*/ 76200 h 3052354"/>
              <a:gd name="connsiteX4" fmla="*/ 2142308 w 7001691"/>
              <a:gd name="connsiteY4" fmla="*/ 21771 h 3052354"/>
              <a:gd name="connsiteX5" fmla="*/ 0 w 7001691"/>
              <a:gd name="connsiteY5" fmla="*/ 2817223 h 3052354"/>
              <a:gd name="connsiteX6" fmla="*/ 2090057 w 7001691"/>
              <a:gd name="connsiteY6" fmla="*/ 1341120 h 3052354"/>
              <a:gd name="connsiteX7" fmla="*/ 3383280 w 7001691"/>
              <a:gd name="connsiteY7" fmla="*/ 3052354 h 3052354"/>
              <a:gd name="connsiteX8" fmla="*/ 4410891 w 7001691"/>
              <a:gd name="connsiteY8" fmla="*/ 1600200 h 3052354"/>
              <a:gd name="connsiteX9" fmla="*/ 7001691 w 7001691"/>
              <a:gd name="connsiteY9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20291 w 7001691"/>
              <a:gd name="connsiteY2" fmla="*/ 2057400 h 3052354"/>
              <a:gd name="connsiteX3" fmla="*/ 2124891 w 7001691"/>
              <a:gd name="connsiteY3" fmla="*/ 76200 h 3052354"/>
              <a:gd name="connsiteX4" fmla="*/ 2142308 w 7001691"/>
              <a:gd name="connsiteY4" fmla="*/ 21771 h 3052354"/>
              <a:gd name="connsiteX5" fmla="*/ 0 w 7001691"/>
              <a:gd name="connsiteY5" fmla="*/ 2817223 h 3052354"/>
              <a:gd name="connsiteX6" fmla="*/ 2658291 w 7001691"/>
              <a:gd name="connsiteY6" fmla="*/ 1600200 h 3052354"/>
              <a:gd name="connsiteX7" fmla="*/ 3383280 w 7001691"/>
              <a:gd name="connsiteY7" fmla="*/ 3052354 h 3052354"/>
              <a:gd name="connsiteX8" fmla="*/ 4410891 w 7001691"/>
              <a:gd name="connsiteY8" fmla="*/ 1600200 h 3052354"/>
              <a:gd name="connsiteX9" fmla="*/ 7001691 w 7001691"/>
              <a:gd name="connsiteY9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828800 h 3052354"/>
              <a:gd name="connsiteX3" fmla="*/ 2124891 w 7001691"/>
              <a:gd name="connsiteY3" fmla="*/ 76200 h 3052354"/>
              <a:gd name="connsiteX4" fmla="*/ 2142308 w 7001691"/>
              <a:gd name="connsiteY4" fmla="*/ 21771 h 3052354"/>
              <a:gd name="connsiteX5" fmla="*/ 0 w 7001691"/>
              <a:gd name="connsiteY5" fmla="*/ 2817223 h 3052354"/>
              <a:gd name="connsiteX6" fmla="*/ 2658291 w 7001691"/>
              <a:gd name="connsiteY6" fmla="*/ 1600200 h 3052354"/>
              <a:gd name="connsiteX7" fmla="*/ 3383280 w 7001691"/>
              <a:gd name="connsiteY7" fmla="*/ 3052354 h 3052354"/>
              <a:gd name="connsiteX8" fmla="*/ 4410891 w 7001691"/>
              <a:gd name="connsiteY8" fmla="*/ 1600200 h 3052354"/>
              <a:gd name="connsiteX9" fmla="*/ 7001691 w 7001691"/>
              <a:gd name="connsiteY9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828800 h 3052354"/>
              <a:gd name="connsiteX3" fmla="*/ 2124891 w 7001691"/>
              <a:gd name="connsiteY3" fmla="*/ 76200 h 3052354"/>
              <a:gd name="connsiteX4" fmla="*/ 2142308 w 7001691"/>
              <a:gd name="connsiteY4" fmla="*/ 21771 h 3052354"/>
              <a:gd name="connsiteX5" fmla="*/ 0 w 7001691"/>
              <a:gd name="connsiteY5" fmla="*/ 2817223 h 3052354"/>
              <a:gd name="connsiteX6" fmla="*/ 2277291 w 7001691"/>
              <a:gd name="connsiteY6" fmla="*/ 1295400 h 3052354"/>
              <a:gd name="connsiteX7" fmla="*/ 3383280 w 7001691"/>
              <a:gd name="connsiteY7" fmla="*/ 3052354 h 3052354"/>
              <a:gd name="connsiteX8" fmla="*/ 4410891 w 7001691"/>
              <a:gd name="connsiteY8" fmla="*/ 1600200 h 3052354"/>
              <a:gd name="connsiteX9" fmla="*/ 7001691 w 7001691"/>
              <a:gd name="connsiteY9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828800 h 3052354"/>
              <a:gd name="connsiteX3" fmla="*/ 2124891 w 7001691"/>
              <a:gd name="connsiteY3" fmla="*/ 76200 h 3052354"/>
              <a:gd name="connsiteX4" fmla="*/ 524691 w 7001691"/>
              <a:gd name="connsiteY4" fmla="*/ 228600 h 3052354"/>
              <a:gd name="connsiteX5" fmla="*/ 0 w 7001691"/>
              <a:gd name="connsiteY5" fmla="*/ 2817223 h 3052354"/>
              <a:gd name="connsiteX6" fmla="*/ 2277291 w 7001691"/>
              <a:gd name="connsiteY6" fmla="*/ 1295400 h 3052354"/>
              <a:gd name="connsiteX7" fmla="*/ 3383280 w 7001691"/>
              <a:gd name="connsiteY7" fmla="*/ 3052354 h 3052354"/>
              <a:gd name="connsiteX8" fmla="*/ 4410891 w 7001691"/>
              <a:gd name="connsiteY8" fmla="*/ 1600200 h 3052354"/>
              <a:gd name="connsiteX9" fmla="*/ 7001691 w 7001691"/>
              <a:gd name="connsiteY9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828800 h 3052354"/>
              <a:gd name="connsiteX3" fmla="*/ 524691 w 7001691"/>
              <a:gd name="connsiteY3" fmla="*/ 228600 h 3052354"/>
              <a:gd name="connsiteX4" fmla="*/ 0 w 7001691"/>
              <a:gd name="connsiteY4" fmla="*/ 2817223 h 3052354"/>
              <a:gd name="connsiteX5" fmla="*/ 2277291 w 7001691"/>
              <a:gd name="connsiteY5" fmla="*/ 1295400 h 3052354"/>
              <a:gd name="connsiteX6" fmla="*/ 3383280 w 7001691"/>
              <a:gd name="connsiteY6" fmla="*/ 3052354 h 3052354"/>
              <a:gd name="connsiteX7" fmla="*/ 4410891 w 7001691"/>
              <a:gd name="connsiteY7" fmla="*/ 16002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828800 h 3052354"/>
              <a:gd name="connsiteX3" fmla="*/ 524691 w 7001691"/>
              <a:gd name="connsiteY3" fmla="*/ 228600 h 3052354"/>
              <a:gd name="connsiteX4" fmla="*/ 0 w 7001691"/>
              <a:gd name="connsiteY4" fmla="*/ 2817223 h 3052354"/>
              <a:gd name="connsiteX5" fmla="*/ 2277291 w 7001691"/>
              <a:gd name="connsiteY5" fmla="*/ 304800 h 3052354"/>
              <a:gd name="connsiteX6" fmla="*/ 3383280 w 7001691"/>
              <a:gd name="connsiteY6" fmla="*/ 3052354 h 3052354"/>
              <a:gd name="connsiteX7" fmla="*/ 4410891 w 7001691"/>
              <a:gd name="connsiteY7" fmla="*/ 16002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295400 h 3052354"/>
              <a:gd name="connsiteX3" fmla="*/ 524691 w 7001691"/>
              <a:gd name="connsiteY3" fmla="*/ 228600 h 3052354"/>
              <a:gd name="connsiteX4" fmla="*/ 0 w 7001691"/>
              <a:gd name="connsiteY4" fmla="*/ 2817223 h 3052354"/>
              <a:gd name="connsiteX5" fmla="*/ 2277291 w 7001691"/>
              <a:gd name="connsiteY5" fmla="*/ 304800 h 3052354"/>
              <a:gd name="connsiteX6" fmla="*/ 3383280 w 7001691"/>
              <a:gd name="connsiteY6" fmla="*/ 3052354 h 3052354"/>
              <a:gd name="connsiteX7" fmla="*/ 4410891 w 7001691"/>
              <a:gd name="connsiteY7" fmla="*/ 16002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496491 w 7001691"/>
              <a:gd name="connsiteY2" fmla="*/ 1295400 h 3052354"/>
              <a:gd name="connsiteX3" fmla="*/ 524691 w 7001691"/>
              <a:gd name="connsiteY3" fmla="*/ 228600 h 3052354"/>
              <a:gd name="connsiteX4" fmla="*/ 0 w 7001691"/>
              <a:gd name="connsiteY4" fmla="*/ 2817223 h 3052354"/>
              <a:gd name="connsiteX5" fmla="*/ 2277291 w 7001691"/>
              <a:gd name="connsiteY5" fmla="*/ 304800 h 3052354"/>
              <a:gd name="connsiteX6" fmla="*/ 3383280 w 7001691"/>
              <a:gd name="connsiteY6" fmla="*/ 3052354 h 3052354"/>
              <a:gd name="connsiteX7" fmla="*/ 4182291 w 7001691"/>
              <a:gd name="connsiteY7" fmla="*/ 228600 h 3052354"/>
              <a:gd name="connsiteX8" fmla="*/ 7001691 w 7001691"/>
              <a:gd name="connsiteY8" fmla="*/ 2971800 h 3052354"/>
              <a:gd name="connsiteX0" fmla="*/ 7001691 w 7001691"/>
              <a:gd name="connsiteY0" fmla="*/ 2971800 h 3052354"/>
              <a:gd name="connsiteX1" fmla="*/ 5096691 w 7001691"/>
              <a:gd name="connsiteY1" fmla="*/ 0 h 3052354"/>
              <a:gd name="connsiteX2" fmla="*/ 3267891 w 7001691"/>
              <a:gd name="connsiteY2" fmla="*/ 1752600 h 3052354"/>
              <a:gd name="connsiteX3" fmla="*/ 524691 w 7001691"/>
              <a:gd name="connsiteY3" fmla="*/ 228600 h 3052354"/>
              <a:gd name="connsiteX4" fmla="*/ 0 w 7001691"/>
              <a:gd name="connsiteY4" fmla="*/ 2817223 h 3052354"/>
              <a:gd name="connsiteX5" fmla="*/ 2277291 w 7001691"/>
              <a:gd name="connsiteY5" fmla="*/ 304800 h 3052354"/>
              <a:gd name="connsiteX6" fmla="*/ 3383280 w 7001691"/>
              <a:gd name="connsiteY6" fmla="*/ 3052354 h 3052354"/>
              <a:gd name="connsiteX7" fmla="*/ 4182291 w 7001691"/>
              <a:gd name="connsiteY7" fmla="*/ 228600 h 3052354"/>
              <a:gd name="connsiteX8" fmla="*/ 7001691 w 7001691"/>
              <a:gd name="connsiteY8" fmla="*/ 2971800 h 3052354"/>
              <a:gd name="connsiteX0" fmla="*/ 7001691 w 7001691"/>
              <a:gd name="connsiteY0" fmla="*/ 2743200 h 2823754"/>
              <a:gd name="connsiteX1" fmla="*/ 6239691 w 7001691"/>
              <a:gd name="connsiteY1" fmla="*/ 304800 h 2823754"/>
              <a:gd name="connsiteX2" fmla="*/ 3267891 w 7001691"/>
              <a:gd name="connsiteY2" fmla="*/ 1524000 h 2823754"/>
              <a:gd name="connsiteX3" fmla="*/ 524691 w 7001691"/>
              <a:gd name="connsiteY3" fmla="*/ 0 h 2823754"/>
              <a:gd name="connsiteX4" fmla="*/ 0 w 7001691"/>
              <a:gd name="connsiteY4" fmla="*/ 2588623 h 2823754"/>
              <a:gd name="connsiteX5" fmla="*/ 2277291 w 7001691"/>
              <a:gd name="connsiteY5" fmla="*/ 76200 h 2823754"/>
              <a:gd name="connsiteX6" fmla="*/ 3383280 w 7001691"/>
              <a:gd name="connsiteY6" fmla="*/ 2823754 h 2823754"/>
              <a:gd name="connsiteX7" fmla="*/ 4182291 w 7001691"/>
              <a:gd name="connsiteY7" fmla="*/ 0 h 2823754"/>
              <a:gd name="connsiteX8" fmla="*/ 7001691 w 7001691"/>
              <a:gd name="connsiteY8" fmla="*/ 2743200 h 2823754"/>
              <a:gd name="connsiteX0" fmla="*/ 7696200 w 7696200"/>
              <a:gd name="connsiteY0" fmla="*/ 3352800 h 3433354"/>
              <a:gd name="connsiteX1" fmla="*/ 6934200 w 7696200"/>
              <a:gd name="connsiteY1" fmla="*/ 914400 h 3433354"/>
              <a:gd name="connsiteX2" fmla="*/ 3962400 w 7696200"/>
              <a:gd name="connsiteY2" fmla="*/ 2133600 h 3433354"/>
              <a:gd name="connsiteX3" fmla="*/ 0 w 7696200"/>
              <a:gd name="connsiteY3" fmla="*/ 0 h 3433354"/>
              <a:gd name="connsiteX4" fmla="*/ 694509 w 7696200"/>
              <a:gd name="connsiteY4" fmla="*/ 3198223 h 3433354"/>
              <a:gd name="connsiteX5" fmla="*/ 2971800 w 7696200"/>
              <a:gd name="connsiteY5" fmla="*/ 685800 h 3433354"/>
              <a:gd name="connsiteX6" fmla="*/ 4077789 w 7696200"/>
              <a:gd name="connsiteY6" fmla="*/ 3433354 h 3433354"/>
              <a:gd name="connsiteX7" fmla="*/ 4876800 w 7696200"/>
              <a:gd name="connsiteY7" fmla="*/ 609600 h 3433354"/>
              <a:gd name="connsiteX8" fmla="*/ 7696200 w 7696200"/>
              <a:gd name="connsiteY8" fmla="*/ 3352800 h 3433354"/>
              <a:gd name="connsiteX0" fmla="*/ 7696200 w 7696200"/>
              <a:gd name="connsiteY0" fmla="*/ 3352800 h 3433354"/>
              <a:gd name="connsiteX1" fmla="*/ 6934200 w 7696200"/>
              <a:gd name="connsiteY1" fmla="*/ 914400 h 3433354"/>
              <a:gd name="connsiteX2" fmla="*/ 3962400 w 7696200"/>
              <a:gd name="connsiteY2" fmla="*/ 2133600 h 3433354"/>
              <a:gd name="connsiteX3" fmla="*/ 0 w 7696200"/>
              <a:gd name="connsiteY3" fmla="*/ 0 h 3433354"/>
              <a:gd name="connsiteX4" fmla="*/ 694509 w 7696200"/>
              <a:gd name="connsiteY4" fmla="*/ 3198223 h 3433354"/>
              <a:gd name="connsiteX5" fmla="*/ 2819400 w 7696200"/>
              <a:gd name="connsiteY5" fmla="*/ 228600 h 3433354"/>
              <a:gd name="connsiteX6" fmla="*/ 4077789 w 7696200"/>
              <a:gd name="connsiteY6" fmla="*/ 3433354 h 3433354"/>
              <a:gd name="connsiteX7" fmla="*/ 4876800 w 7696200"/>
              <a:gd name="connsiteY7" fmla="*/ 609600 h 3433354"/>
              <a:gd name="connsiteX8" fmla="*/ 7696200 w 7696200"/>
              <a:gd name="connsiteY8" fmla="*/ 3352800 h 3433354"/>
              <a:gd name="connsiteX0" fmla="*/ 7696200 w 7696200"/>
              <a:gd name="connsiteY0" fmla="*/ 3352800 h 3433354"/>
              <a:gd name="connsiteX1" fmla="*/ 6934200 w 7696200"/>
              <a:gd name="connsiteY1" fmla="*/ 914400 h 3433354"/>
              <a:gd name="connsiteX2" fmla="*/ 4953000 w 7696200"/>
              <a:gd name="connsiteY2" fmla="*/ 2667000 h 3433354"/>
              <a:gd name="connsiteX3" fmla="*/ 0 w 7696200"/>
              <a:gd name="connsiteY3" fmla="*/ 0 h 3433354"/>
              <a:gd name="connsiteX4" fmla="*/ 694509 w 7696200"/>
              <a:gd name="connsiteY4" fmla="*/ 3198223 h 3433354"/>
              <a:gd name="connsiteX5" fmla="*/ 2819400 w 7696200"/>
              <a:gd name="connsiteY5" fmla="*/ 228600 h 3433354"/>
              <a:gd name="connsiteX6" fmla="*/ 4077789 w 7696200"/>
              <a:gd name="connsiteY6" fmla="*/ 3433354 h 3433354"/>
              <a:gd name="connsiteX7" fmla="*/ 4876800 w 7696200"/>
              <a:gd name="connsiteY7" fmla="*/ 609600 h 3433354"/>
              <a:gd name="connsiteX8" fmla="*/ 7696200 w 7696200"/>
              <a:gd name="connsiteY8" fmla="*/ 3352800 h 3433354"/>
              <a:gd name="connsiteX0" fmla="*/ 7696200 w 7696200"/>
              <a:gd name="connsiteY0" fmla="*/ 3352800 h 3352800"/>
              <a:gd name="connsiteX1" fmla="*/ 6934200 w 7696200"/>
              <a:gd name="connsiteY1" fmla="*/ 914400 h 3352800"/>
              <a:gd name="connsiteX2" fmla="*/ 4953000 w 7696200"/>
              <a:gd name="connsiteY2" fmla="*/ 2667000 h 3352800"/>
              <a:gd name="connsiteX3" fmla="*/ 0 w 7696200"/>
              <a:gd name="connsiteY3" fmla="*/ 0 h 3352800"/>
              <a:gd name="connsiteX4" fmla="*/ 694509 w 7696200"/>
              <a:gd name="connsiteY4" fmla="*/ 3198223 h 3352800"/>
              <a:gd name="connsiteX5" fmla="*/ 2819400 w 7696200"/>
              <a:gd name="connsiteY5" fmla="*/ 228600 h 3352800"/>
              <a:gd name="connsiteX6" fmla="*/ 2895600 w 7696200"/>
              <a:gd name="connsiteY6" fmla="*/ 3048000 h 3352800"/>
              <a:gd name="connsiteX7" fmla="*/ 4876800 w 7696200"/>
              <a:gd name="connsiteY7" fmla="*/ 609600 h 3352800"/>
              <a:gd name="connsiteX8" fmla="*/ 7696200 w 7696200"/>
              <a:gd name="connsiteY8" fmla="*/ 3352800 h 3352800"/>
              <a:gd name="connsiteX0" fmla="*/ 8001000 w 8001000"/>
              <a:gd name="connsiteY0" fmla="*/ 2057400 h 3198223"/>
              <a:gd name="connsiteX1" fmla="*/ 6934200 w 8001000"/>
              <a:gd name="connsiteY1" fmla="*/ 914400 h 3198223"/>
              <a:gd name="connsiteX2" fmla="*/ 4953000 w 8001000"/>
              <a:gd name="connsiteY2" fmla="*/ 2667000 h 3198223"/>
              <a:gd name="connsiteX3" fmla="*/ 0 w 8001000"/>
              <a:gd name="connsiteY3" fmla="*/ 0 h 3198223"/>
              <a:gd name="connsiteX4" fmla="*/ 694509 w 8001000"/>
              <a:gd name="connsiteY4" fmla="*/ 3198223 h 3198223"/>
              <a:gd name="connsiteX5" fmla="*/ 2819400 w 8001000"/>
              <a:gd name="connsiteY5" fmla="*/ 228600 h 3198223"/>
              <a:gd name="connsiteX6" fmla="*/ 2895600 w 8001000"/>
              <a:gd name="connsiteY6" fmla="*/ 3048000 h 3198223"/>
              <a:gd name="connsiteX7" fmla="*/ 4876800 w 8001000"/>
              <a:gd name="connsiteY7" fmla="*/ 609600 h 3198223"/>
              <a:gd name="connsiteX8" fmla="*/ 8001000 w 8001000"/>
              <a:gd name="connsiteY8" fmla="*/ 2057400 h 3198223"/>
              <a:gd name="connsiteX0" fmla="*/ 8001000 w 8001000"/>
              <a:gd name="connsiteY0" fmla="*/ 2057400 h 3198223"/>
              <a:gd name="connsiteX1" fmla="*/ 5410200 w 8001000"/>
              <a:gd name="connsiteY1" fmla="*/ 1524001 h 3198223"/>
              <a:gd name="connsiteX2" fmla="*/ 4953000 w 8001000"/>
              <a:gd name="connsiteY2" fmla="*/ 2667000 h 3198223"/>
              <a:gd name="connsiteX3" fmla="*/ 0 w 8001000"/>
              <a:gd name="connsiteY3" fmla="*/ 0 h 3198223"/>
              <a:gd name="connsiteX4" fmla="*/ 694509 w 8001000"/>
              <a:gd name="connsiteY4" fmla="*/ 3198223 h 3198223"/>
              <a:gd name="connsiteX5" fmla="*/ 2819400 w 8001000"/>
              <a:gd name="connsiteY5" fmla="*/ 228600 h 3198223"/>
              <a:gd name="connsiteX6" fmla="*/ 2895600 w 8001000"/>
              <a:gd name="connsiteY6" fmla="*/ 3048000 h 3198223"/>
              <a:gd name="connsiteX7" fmla="*/ 4876800 w 8001000"/>
              <a:gd name="connsiteY7" fmla="*/ 609600 h 3198223"/>
              <a:gd name="connsiteX8" fmla="*/ 8001000 w 8001000"/>
              <a:gd name="connsiteY8" fmla="*/ 2057400 h 3198223"/>
              <a:gd name="connsiteX0" fmla="*/ 7696200 w 7696200"/>
              <a:gd name="connsiteY0" fmla="*/ 2971801 h 3198223"/>
              <a:gd name="connsiteX1" fmla="*/ 5410200 w 7696200"/>
              <a:gd name="connsiteY1" fmla="*/ 1524001 h 3198223"/>
              <a:gd name="connsiteX2" fmla="*/ 4953000 w 7696200"/>
              <a:gd name="connsiteY2" fmla="*/ 2667000 h 3198223"/>
              <a:gd name="connsiteX3" fmla="*/ 0 w 7696200"/>
              <a:gd name="connsiteY3" fmla="*/ 0 h 3198223"/>
              <a:gd name="connsiteX4" fmla="*/ 694509 w 7696200"/>
              <a:gd name="connsiteY4" fmla="*/ 3198223 h 3198223"/>
              <a:gd name="connsiteX5" fmla="*/ 2819400 w 7696200"/>
              <a:gd name="connsiteY5" fmla="*/ 228600 h 3198223"/>
              <a:gd name="connsiteX6" fmla="*/ 2895600 w 7696200"/>
              <a:gd name="connsiteY6" fmla="*/ 3048000 h 3198223"/>
              <a:gd name="connsiteX7" fmla="*/ 4876800 w 7696200"/>
              <a:gd name="connsiteY7" fmla="*/ 609600 h 3198223"/>
              <a:gd name="connsiteX8" fmla="*/ 7696200 w 7696200"/>
              <a:gd name="connsiteY8" fmla="*/ 2971801 h 3198223"/>
              <a:gd name="connsiteX0" fmla="*/ 7696200 w 7696200"/>
              <a:gd name="connsiteY0" fmla="*/ 2971801 h 3198223"/>
              <a:gd name="connsiteX1" fmla="*/ 5410200 w 7696200"/>
              <a:gd name="connsiteY1" fmla="*/ 1524001 h 3198223"/>
              <a:gd name="connsiteX2" fmla="*/ 4953000 w 7696200"/>
              <a:gd name="connsiteY2" fmla="*/ 2667000 h 3198223"/>
              <a:gd name="connsiteX3" fmla="*/ 0 w 7696200"/>
              <a:gd name="connsiteY3" fmla="*/ 0 h 3198223"/>
              <a:gd name="connsiteX4" fmla="*/ 694509 w 7696200"/>
              <a:gd name="connsiteY4" fmla="*/ 3198223 h 3198223"/>
              <a:gd name="connsiteX5" fmla="*/ 2819400 w 7696200"/>
              <a:gd name="connsiteY5" fmla="*/ 228600 h 3198223"/>
              <a:gd name="connsiteX6" fmla="*/ 2895600 w 7696200"/>
              <a:gd name="connsiteY6" fmla="*/ 3048000 h 3198223"/>
              <a:gd name="connsiteX7" fmla="*/ 5562600 w 7696200"/>
              <a:gd name="connsiteY7" fmla="*/ 381001 h 3198223"/>
              <a:gd name="connsiteX8" fmla="*/ 7696200 w 7696200"/>
              <a:gd name="connsiteY8" fmla="*/ 2971801 h 3198223"/>
              <a:gd name="connsiteX0" fmla="*/ 7772400 w 7772400"/>
              <a:gd name="connsiteY0" fmla="*/ 2743201 h 2969623"/>
              <a:gd name="connsiteX1" fmla="*/ 5486400 w 7772400"/>
              <a:gd name="connsiteY1" fmla="*/ 1295401 h 2969623"/>
              <a:gd name="connsiteX2" fmla="*/ 5029200 w 7772400"/>
              <a:gd name="connsiteY2" fmla="*/ 2438400 h 2969623"/>
              <a:gd name="connsiteX3" fmla="*/ 0 w 7772400"/>
              <a:gd name="connsiteY3" fmla="*/ 1752601 h 2969623"/>
              <a:gd name="connsiteX4" fmla="*/ 770709 w 7772400"/>
              <a:gd name="connsiteY4" fmla="*/ 2969623 h 2969623"/>
              <a:gd name="connsiteX5" fmla="*/ 2895600 w 7772400"/>
              <a:gd name="connsiteY5" fmla="*/ 0 h 2969623"/>
              <a:gd name="connsiteX6" fmla="*/ 2971800 w 7772400"/>
              <a:gd name="connsiteY6" fmla="*/ 2819400 h 2969623"/>
              <a:gd name="connsiteX7" fmla="*/ 5638800 w 7772400"/>
              <a:gd name="connsiteY7" fmla="*/ 152401 h 2969623"/>
              <a:gd name="connsiteX8" fmla="*/ 7772400 w 7772400"/>
              <a:gd name="connsiteY8" fmla="*/ 2743201 h 2969623"/>
              <a:gd name="connsiteX0" fmla="*/ 7772400 w 7772400"/>
              <a:gd name="connsiteY0" fmla="*/ 2743201 h 2819400"/>
              <a:gd name="connsiteX1" fmla="*/ 5486400 w 7772400"/>
              <a:gd name="connsiteY1" fmla="*/ 1295401 h 2819400"/>
              <a:gd name="connsiteX2" fmla="*/ 5029200 w 7772400"/>
              <a:gd name="connsiteY2" fmla="*/ 2438400 h 2819400"/>
              <a:gd name="connsiteX3" fmla="*/ 0 w 7772400"/>
              <a:gd name="connsiteY3" fmla="*/ 1752601 h 2819400"/>
              <a:gd name="connsiteX4" fmla="*/ 228600 w 7772400"/>
              <a:gd name="connsiteY4" fmla="*/ 381001 h 2819400"/>
              <a:gd name="connsiteX5" fmla="*/ 2895600 w 7772400"/>
              <a:gd name="connsiteY5" fmla="*/ 0 h 2819400"/>
              <a:gd name="connsiteX6" fmla="*/ 2971800 w 7772400"/>
              <a:gd name="connsiteY6" fmla="*/ 2819400 h 2819400"/>
              <a:gd name="connsiteX7" fmla="*/ 5638800 w 7772400"/>
              <a:gd name="connsiteY7" fmla="*/ 152401 h 2819400"/>
              <a:gd name="connsiteX8" fmla="*/ 7772400 w 7772400"/>
              <a:gd name="connsiteY8" fmla="*/ 2743201 h 2819400"/>
              <a:gd name="connsiteX0" fmla="*/ 7772400 w 7772400"/>
              <a:gd name="connsiteY0" fmla="*/ 2667000 h 2743199"/>
              <a:gd name="connsiteX1" fmla="*/ 5486400 w 7772400"/>
              <a:gd name="connsiteY1" fmla="*/ 1219200 h 2743199"/>
              <a:gd name="connsiteX2" fmla="*/ 5029200 w 7772400"/>
              <a:gd name="connsiteY2" fmla="*/ 2362199 h 2743199"/>
              <a:gd name="connsiteX3" fmla="*/ 0 w 7772400"/>
              <a:gd name="connsiteY3" fmla="*/ 1676400 h 2743199"/>
              <a:gd name="connsiteX4" fmla="*/ 228600 w 7772400"/>
              <a:gd name="connsiteY4" fmla="*/ 304800 h 2743199"/>
              <a:gd name="connsiteX5" fmla="*/ 2133600 w 7772400"/>
              <a:gd name="connsiteY5" fmla="*/ 0 h 2743199"/>
              <a:gd name="connsiteX6" fmla="*/ 2971800 w 7772400"/>
              <a:gd name="connsiteY6" fmla="*/ 2743199 h 2743199"/>
              <a:gd name="connsiteX7" fmla="*/ 5638800 w 7772400"/>
              <a:gd name="connsiteY7" fmla="*/ 76200 h 2743199"/>
              <a:gd name="connsiteX8" fmla="*/ 7772400 w 7772400"/>
              <a:gd name="connsiteY8" fmla="*/ 2667000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2400" h="2743199">
                <a:moveTo>
                  <a:pt x="7772400" y="2667000"/>
                </a:moveTo>
                <a:lnTo>
                  <a:pt x="5486400" y="1219200"/>
                </a:lnTo>
                <a:lnTo>
                  <a:pt x="5029200" y="2362199"/>
                </a:lnTo>
                <a:lnTo>
                  <a:pt x="0" y="1676400"/>
                </a:lnTo>
                <a:lnTo>
                  <a:pt x="228600" y="304800"/>
                </a:lnTo>
                <a:lnTo>
                  <a:pt x="2133600" y="0"/>
                </a:lnTo>
                <a:lnTo>
                  <a:pt x="2971800" y="2743199"/>
                </a:lnTo>
                <a:lnTo>
                  <a:pt x="5638800" y="76200"/>
                </a:lnTo>
                <a:lnTo>
                  <a:pt x="7772400" y="2667000"/>
                </a:lnTo>
                <a:close/>
              </a:path>
            </a:pathLst>
          </a:custGeom>
          <a:gradFill>
            <a:gsLst>
              <a:gs pos="0">
                <a:srgbClr val="0070C0">
                  <a:alpha val="0"/>
                </a:srgbClr>
              </a:gs>
              <a:gs pos="66000">
                <a:srgbClr val="0070C0">
                  <a:alpha val="40000"/>
                </a:srgbClr>
              </a:gs>
            </a:gsLst>
            <a:path path="circle">
              <a:fillToRect l="50000" t="50000" r="50000" b="50000"/>
            </a:path>
          </a:gra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0700000">
            <a:off x="1704424" y="4752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2679700" y="4152901"/>
            <a:ext cx="1066800" cy="757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обича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ме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48400" y="3890590"/>
            <a:ext cx="1066800" cy="757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обича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ме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495800" y="3941390"/>
            <a:ext cx="1066800" cy="757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не ме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обича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841500" y="4495801"/>
            <a:ext cx="6845300" cy="38100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rot="20700000">
            <a:off x="2771224" y="47016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0700000">
            <a:off x="5196925" y="4580757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0700000">
            <a:off x="6568524" y="44857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333500" y="4267200"/>
            <a:ext cx="5715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305800" y="4724400"/>
            <a:ext cx="5715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4800600" y="5410200"/>
            <a:ext cx="3594100" cy="114300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 rot="20700000">
            <a:off x="8257624" y="52858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7175500" y="4957389"/>
            <a:ext cx="1066800" cy="757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обича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ме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477000" y="5867400"/>
            <a:ext cx="1066800" cy="7576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не ме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2400" noProof="0" dirty="0" smtClean="0">
                <a:effectLst>
                  <a:outerShdw blurRad="114300" dir="16200000" rotWithShape="0">
                    <a:schemeClr val="tx1">
                      <a:alpha val="66000"/>
                    </a:schemeClr>
                  </a:outerShdw>
                </a:effectLst>
                <a:latin typeface="Calibri"/>
              </a:rPr>
              <a:t>обича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effectLst>
                <a:outerShdw blurRad="114300" dir="16200000" rotWithShape="0">
                  <a:schemeClr val="tx1">
                    <a:alpha val="66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 rot="20700000">
            <a:off x="7470223" y="55525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700000">
            <a:off x="7038423" y="57141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Примерни демонстрации</a:t>
            </a:r>
            <a:endParaRPr lang="bg-BG" dirty="0" smtClean="0"/>
          </a:p>
          <a:p>
            <a:pPr lvl="1"/>
            <a:r>
              <a:rPr lang="bg-BG" dirty="0" smtClean="0"/>
              <a:t>Ориентация спрямо вектор</a:t>
            </a:r>
          </a:p>
          <a:p>
            <a:pPr lvl="1"/>
            <a:r>
              <a:rPr lang="bg-BG" dirty="0" smtClean="0"/>
              <a:t>Вътрешна точка чрез ориентация</a:t>
            </a:r>
          </a:p>
        </p:txBody>
      </p:sp>
      <p:pic>
        <p:nvPicPr>
          <p:cNvPr id="3584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4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Още един пример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Вътрешна точка</a:t>
            </a:r>
          </a:p>
          <a:p>
            <a:pPr lvl="1"/>
            <a:r>
              <a:rPr lang="bg-BG" dirty="0" smtClean="0"/>
              <a:t>Например в любовен многоъгълник</a:t>
            </a:r>
            <a:endParaRPr lang="bg-BG" dirty="0" smtClean="0"/>
          </a:p>
          <a:p>
            <a:pPr lvl="1"/>
            <a:r>
              <a:rPr lang="bg-BG" dirty="0" smtClean="0"/>
              <a:t>Неправилен, </a:t>
            </a:r>
            <a:r>
              <a:rPr lang="bg-BG" dirty="0" err="1" smtClean="0"/>
              <a:t>самопресичащ</a:t>
            </a:r>
            <a:r>
              <a:rPr lang="bg-BG" dirty="0" smtClean="0"/>
              <a:t> се, вдлъбнат на моменти или като цяло</a:t>
            </a:r>
            <a:endParaRPr lang="bg-BG" dirty="0"/>
          </a:p>
        </p:txBody>
      </p:sp>
      <p:pic>
        <p:nvPicPr>
          <p:cNvPr id="3686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114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Лице на многоъгълник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Чрез ориентирано лице</a:t>
            </a:r>
          </a:p>
          <a:p>
            <a:pPr lvl="1"/>
            <a:r>
              <a:rPr lang="bg-BG" dirty="0" smtClean="0"/>
              <a:t>Лице на многоъгълник, което може да е положително или отрицателно</a:t>
            </a:r>
          </a:p>
          <a:p>
            <a:pPr lvl="1"/>
            <a:r>
              <a:rPr lang="bg-BG" dirty="0" smtClean="0"/>
              <a:t>Многоъгълник се разбива на зони</a:t>
            </a:r>
          </a:p>
          <a:p>
            <a:pPr lvl="1"/>
            <a:r>
              <a:rPr lang="bg-BG" dirty="0" smtClean="0"/>
              <a:t>На всяка зона се намира ориентираното лице</a:t>
            </a:r>
          </a:p>
          <a:p>
            <a:pPr lvl="1"/>
            <a:r>
              <a:rPr lang="bg-BG" dirty="0" smtClean="0"/>
              <a:t>Лицето на многоъгълника е сумата от ориентираните лица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101"/>
          <p:cNvSpPr/>
          <p:nvPr/>
        </p:nvSpPr>
        <p:spPr>
          <a:xfrm>
            <a:off x="6629400" y="3276600"/>
            <a:ext cx="1219200" cy="2895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304800 w 1028700"/>
              <a:gd name="connsiteY0" fmla="*/ 2120900 h 2425700"/>
              <a:gd name="connsiteX1" fmla="*/ 0 w 1028700"/>
              <a:gd name="connsiteY1" fmla="*/ 0 h 2425700"/>
              <a:gd name="connsiteX2" fmla="*/ 1028700 w 1028700"/>
              <a:gd name="connsiteY2" fmla="*/ 1790700 h 2425700"/>
              <a:gd name="connsiteX3" fmla="*/ 749300 w 1028700"/>
              <a:gd name="connsiteY3" fmla="*/ 1981200 h 2425700"/>
              <a:gd name="connsiteX4" fmla="*/ 990600 w 1028700"/>
              <a:gd name="connsiteY4" fmla="*/ 2425700 h 2425700"/>
              <a:gd name="connsiteX5" fmla="*/ 304800 w 1028700"/>
              <a:gd name="connsiteY5" fmla="*/ 2120900 h 2425700"/>
              <a:gd name="connsiteX0" fmla="*/ 0 w 2247900"/>
              <a:gd name="connsiteY0" fmla="*/ 1752600 h 2425700"/>
              <a:gd name="connsiteX1" fmla="*/ 1219200 w 2247900"/>
              <a:gd name="connsiteY1" fmla="*/ 0 h 2425700"/>
              <a:gd name="connsiteX2" fmla="*/ 2247900 w 2247900"/>
              <a:gd name="connsiteY2" fmla="*/ 1790700 h 2425700"/>
              <a:gd name="connsiteX3" fmla="*/ 1968500 w 2247900"/>
              <a:gd name="connsiteY3" fmla="*/ 1981200 h 2425700"/>
              <a:gd name="connsiteX4" fmla="*/ 2209800 w 2247900"/>
              <a:gd name="connsiteY4" fmla="*/ 2425700 h 2425700"/>
              <a:gd name="connsiteX5" fmla="*/ 0 w 2247900"/>
              <a:gd name="connsiteY5" fmla="*/ 1752600 h 24257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1968500 w 2247900"/>
              <a:gd name="connsiteY3" fmla="*/ 1981200 h 2895600"/>
              <a:gd name="connsiteX4" fmla="*/ 0 w 2247900"/>
              <a:gd name="connsiteY4" fmla="*/ 2895600 h 2895600"/>
              <a:gd name="connsiteX5" fmla="*/ 0 w 2247900"/>
              <a:gd name="connsiteY5" fmla="*/ 1752600 h 28956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0 w 2247900"/>
              <a:gd name="connsiteY3" fmla="*/ 2895600 h 2895600"/>
              <a:gd name="connsiteX4" fmla="*/ 0 w 2247900"/>
              <a:gd name="connsiteY4" fmla="*/ 1752600 h 2895600"/>
              <a:gd name="connsiteX0" fmla="*/ 0 w 1219200"/>
              <a:gd name="connsiteY0" fmla="*/ 1752600 h 2895600"/>
              <a:gd name="connsiteX1" fmla="*/ 1219200 w 1219200"/>
              <a:gd name="connsiteY1" fmla="*/ 0 h 2895600"/>
              <a:gd name="connsiteX2" fmla="*/ 1219200 w 1219200"/>
              <a:gd name="connsiteY2" fmla="*/ 2895600 h 2895600"/>
              <a:gd name="connsiteX3" fmla="*/ 0 w 1219200"/>
              <a:gd name="connsiteY3" fmla="*/ 2895600 h 2895600"/>
              <a:gd name="connsiteX4" fmla="*/ 0 w 1219200"/>
              <a:gd name="connsiteY4" fmla="*/ 1752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2895600">
                <a:moveTo>
                  <a:pt x="0" y="1752600"/>
                </a:moveTo>
                <a:lnTo>
                  <a:pt x="1219200" y="0"/>
                </a:lnTo>
                <a:lnTo>
                  <a:pt x="1219200" y="2895600"/>
                </a:lnTo>
                <a:lnTo>
                  <a:pt x="0" y="2895600"/>
                </a:lnTo>
                <a:lnTo>
                  <a:pt x="0" y="17526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1600200" y="3276600"/>
            <a:ext cx="2209800" cy="2133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0 w 7391400"/>
              <a:gd name="connsiteY0" fmla="*/ 1422400 h 1435100"/>
              <a:gd name="connsiteX1" fmla="*/ 7073900 w 7391400"/>
              <a:gd name="connsiteY1" fmla="*/ 0 h 1435100"/>
              <a:gd name="connsiteX2" fmla="*/ 7391400 w 7391400"/>
              <a:gd name="connsiteY2" fmla="*/ 800100 h 1435100"/>
              <a:gd name="connsiteX3" fmla="*/ 7112000 w 7391400"/>
              <a:gd name="connsiteY3" fmla="*/ 990600 h 1435100"/>
              <a:gd name="connsiteX4" fmla="*/ 7353300 w 7391400"/>
              <a:gd name="connsiteY4" fmla="*/ 1435100 h 1435100"/>
              <a:gd name="connsiteX5" fmla="*/ 0 w 7391400"/>
              <a:gd name="connsiteY5" fmla="*/ 1422400 h 1435100"/>
              <a:gd name="connsiteX0" fmla="*/ 0 w 7391400"/>
              <a:gd name="connsiteY0" fmla="*/ 1752600 h 1765300"/>
              <a:gd name="connsiteX1" fmla="*/ 1219200 w 7391400"/>
              <a:gd name="connsiteY1" fmla="*/ 0 h 1765300"/>
              <a:gd name="connsiteX2" fmla="*/ 7391400 w 7391400"/>
              <a:gd name="connsiteY2" fmla="*/ 1130300 h 1765300"/>
              <a:gd name="connsiteX3" fmla="*/ 7112000 w 7391400"/>
              <a:gd name="connsiteY3" fmla="*/ 1320800 h 1765300"/>
              <a:gd name="connsiteX4" fmla="*/ 7353300 w 7391400"/>
              <a:gd name="connsiteY4" fmla="*/ 1765300 h 1765300"/>
              <a:gd name="connsiteX5" fmla="*/ 0 w 7391400"/>
              <a:gd name="connsiteY5" fmla="*/ 1752600 h 17653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7112000 w 7391400"/>
              <a:gd name="connsiteY3" fmla="*/ 13208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609600 w 7391400"/>
              <a:gd name="connsiteY3" fmla="*/ 11430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609600 w 2209800"/>
              <a:gd name="connsiteY3" fmla="*/ 11430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5240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2133600">
                <a:moveTo>
                  <a:pt x="0" y="1752600"/>
                </a:moveTo>
                <a:lnTo>
                  <a:pt x="1219200" y="0"/>
                </a:lnTo>
                <a:lnTo>
                  <a:pt x="2209800" y="1524000"/>
                </a:lnTo>
                <a:lnTo>
                  <a:pt x="1524000" y="2133600"/>
                </a:lnTo>
                <a:lnTo>
                  <a:pt x="0" y="17526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Илюстрация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62000" y="25146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62000" y="6172200"/>
            <a:ext cx="35052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886200" y="4419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2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600200" y="3276600"/>
            <a:ext cx="1219200" cy="17526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819400" y="3276600"/>
            <a:ext cx="990600" cy="1524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600200" y="5029200"/>
            <a:ext cx="1524000" cy="381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1" idx="2"/>
          </p:cNvCxnSpPr>
          <p:nvPr/>
        </p:nvCxnSpPr>
        <p:spPr>
          <a:xfrm flipH="1">
            <a:off x="3124200" y="4800600"/>
            <a:ext cx="685800" cy="6096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 txBox="1">
            <a:spLocks/>
          </p:cNvSpPr>
          <p:nvPr/>
        </p:nvSpPr>
        <p:spPr>
          <a:xfrm>
            <a:off x="2362200" y="2590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066800" y="4343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0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2590800" y="5334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en-US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3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2514600" y="4191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5791200" y="25146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791200" y="6172200"/>
            <a:ext cx="28956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6629400" y="3276600"/>
            <a:ext cx="1219200" cy="17526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629400" y="5029200"/>
            <a:ext cx="0" cy="11430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/>
          <p:cNvSpPr txBox="1">
            <a:spLocks/>
          </p:cNvSpPr>
          <p:nvPr/>
        </p:nvSpPr>
        <p:spPr>
          <a:xfrm>
            <a:off x="7391400" y="2590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6172200" y="4267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7848600" y="3276600"/>
            <a:ext cx="0" cy="28956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791200" y="5029200"/>
            <a:ext cx="838200" cy="127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791200" y="3276600"/>
            <a:ext cx="2057400" cy="381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ontent Placeholder 2"/>
          <p:cNvSpPr txBox="1">
            <a:spLocks/>
          </p:cNvSpPr>
          <p:nvPr/>
        </p:nvSpPr>
        <p:spPr>
          <a:xfrm>
            <a:off x="6248400" y="6096000"/>
            <a:ext cx="838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en-US" sz="36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7" name="Content Placeholder 2"/>
          <p:cNvSpPr txBox="1">
            <a:spLocks/>
          </p:cNvSpPr>
          <p:nvPr/>
        </p:nvSpPr>
        <p:spPr>
          <a:xfrm>
            <a:off x="7391400" y="6096000"/>
            <a:ext cx="838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r>
              <a:rPr lang="en-US" sz="36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x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4953000" y="2895600"/>
            <a:ext cx="838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q</a:t>
            </a:r>
            <a:r>
              <a:rPr lang="en-US" sz="36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4953000" y="4572000"/>
            <a:ext cx="838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en-US" sz="3600" baseline="-25000" dirty="0" err="1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y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24753"/>
              </p:ext>
            </p:extLst>
          </p:nvPr>
        </p:nvGraphicFramePr>
        <p:xfrm>
          <a:off x="5257800" y="1524000"/>
          <a:ext cx="37163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Уравнение" r:id="rId4" imgW="1600200" imgH="393480" progId="Equation.3">
                  <p:embed/>
                </p:oleObj>
              </mc:Choice>
              <mc:Fallback>
                <p:oleObj name="Уравнение" r:id="rId4" imgW="16002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524000"/>
                        <a:ext cx="371633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Content Placeholder 2"/>
          <p:cNvSpPr txBox="1">
            <a:spLocks/>
          </p:cNvSpPr>
          <p:nvPr/>
        </p:nvSpPr>
        <p:spPr>
          <a:xfrm>
            <a:off x="6934200" y="5105400"/>
            <a:ext cx="762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r>
              <a:rPr lang="en-US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PQ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2"/>
          <p:cNvSpPr/>
          <p:nvPr/>
        </p:nvSpPr>
        <p:spPr>
          <a:xfrm>
            <a:off x="6172200" y="4267200"/>
            <a:ext cx="1524000" cy="11430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304800 w 1028700"/>
              <a:gd name="connsiteY0" fmla="*/ 2120900 h 2425700"/>
              <a:gd name="connsiteX1" fmla="*/ 0 w 1028700"/>
              <a:gd name="connsiteY1" fmla="*/ 0 h 2425700"/>
              <a:gd name="connsiteX2" fmla="*/ 1028700 w 1028700"/>
              <a:gd name="connsiteY2" fmla="*/ 1790700 h 2425700"/>
              <a:gd name="connsiteX3" fmla="*/ 749300 w 1028700"/>
              <a:gd name="connsiteY3" fmla="*/ 1981200 h 2425700"/>
              <a:gd name="connsiteX4" fmla="*/ 990600 w 1028700"/>
              <a:gd name="connsiteY4" fmla="*/ 2425700 h 2425700"/>
              <a:gd name="connsiteX5" fmla="*/ 304800 w 1028700"/>
              <a:gd name="connsiteY5" fmla="*/ 2120900 h 2425700"/>
              <a:gd name="connsiteX0" fmla="*/ 0 w 2247900"/>
              <a:gd name="connsiteY0" fmla="*/ 1752600 h 2425700"/>
              <a:gd name="connsiteX1" fmla="*/ 1219200 w 2247900"/>
              <a:gd name="connsiteY1" fmla="*/ 0 h 2425700"/>
              <a:gd name="connsiteX2" fmla="*/ 2247900 w 2247900"/>
              <a:gd name="connsiteY2" fmla="*/ 1790700 h 2425700"/>
              <a:gd name="connsiteX3" fmla="*/ 1968500 w 2247900"/>
              <a:gd name="connsiteY3" fmla="*/ 1981200 h 2425700"/>
              <a:gd name="connsiteX4" fmla="*/ 2209800 w 2247900"/>
              <a:gd name="connsiteY4" fmla="*/ 2425700 h 2425700"/>
              <a:gd name="connsiteX5" fmla="*/ 0 w 2247900"/>
              <a:gd name="connsiteY5" fmla="*/ 1752600 h 24257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1968500 w 2247900"/>
              <a:gd name="connsiteY3" fmla="*/ 1981200 h 2895600"/>
              <a:gd name="connsiteX4" fmla="*/ 0 w 2247900"/>
              <a:gd name="connsiteY4" fmla="*/ 2895600 h 2895600"/>
              <a:gd name="connsiteX5" fmla="*/ 0 w 2247900"/>
              <a:gd name="connsiteY5" fmla="*/ 1752600 h 28956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0 w 2247900"/>
              <a:gd name="connsiteY3" fmla="*/ 2895600 h 2895600"/>
              <a:gd name="connsiteX4" fmla="*/ 0 w 2247900"/>
              <a:gd name="connsiteY4" fmla="*/ 1752600 h 2895600"/>
              <a:gd name="connsiteX0" fmla="*/ 0 w 1219200"/>
              <a:gd name="connsiteY0" fmla="*/ 1752600 h 2895600"/>
              <a:gd name="connsiteX1" fmla="*/ 1219200 w 1219200"/>
              <a:gd name="connsiteY1" fmla="*/ 0 h 2895600"/>
              <a:gd name="connsiteX2" fmla="*/ 1219200 w 1219200"/>
              <a:gd name="connsiteY2" fmla="*/ 2895600 h 2895600"/>
              <a:gd name="connsiteX3" fmla="*/ 0 w 1219200"/>
              <a:gd name="connsiteY3" fmla="*/ 2895600 h 2895600"/>
              <a:gd name="connsiteX4" fmla="*/ 0 w 1219200"/>
              <a:gd name="connsiteY4" fmla="*/ 1752600 h 2895600"/>
              <a:gd name="connsiteX0" fmla="*/ 0 w 1524000"/>
              <a:gd name="connsiteY0" fmla="*/ 1752600 h 2895600"/>
              <a:gd name="connsiteX1" fmla="*/ 1219200 w 1524000"/>
              <a:gd name="connsiteY1" fmla="*/ 0 h 2895600"/>
              <a:gd name="connsiteX2" fmla="*/ 1524000 w 1524000"/>
              <a:gd name="connsiteY2" fmla="*/ 2895600 h 2895600"/>
              <a:gd name="connsiteX3" fmla="*/ 0 w 1524000"/>
              <a:gd name="connsiteY3" fmla="*/ 2895600 h 2895600"/>
              <a:gd name="connsiteX4" fmla="*/ 0 w 1524000"/>
              <a:gd name="connsiteY4" fmla="*/ 1752600 h 2895600"/>
              <a:gd name="connsiteX0" fmla="*/ 0 w 1524000"/>
              <a:gd name="connsiteY0" fmla="*/ 0 h 1143000"/>
              <a:gd name="connsiteX1" fmla="*/ 1524000 w 1524000"/>
              <a:gd name="connsiteY1" fmla="*/ 381000 h 1143000"/>
              <a:gd name="connsiteX2" fmla="*/ 1524000 w 1524000"/>
              <a:gd name="connsiteY2" fmla="*/ 1143000 h 1143000"/>
              <a:gd name="connsiteX3" fmla="*/ 0 w 1524000"/>
              <a:gd name="connsiteY3" fmla="*/ 1143000 h 1143000"/>
              <a:gd name="connsiteX4" fmla="*/ 0 w 1524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143000">
                <a:moveTo>
                  <a:pt x="0" y="0"/>
                </a:moveTo>
                <a:lnTo>
                  <a:pt x="1524000" y="381000"/>
                </a:lnTo>
                <a:lnTo>
                  <a:pt x="1524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7696200" y="4038600"/>
            <a:ext cx="685800" cy="1371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304800 w 1028700"/>
              <a:gd name="connsiteY0" fmla="*/ 2120900 h 2425700"/>
              <a:gd name="connsiteX1" fmla="*/ 0 w 1028700"/>
              <a:gd name="connsiteY1" fmla="*/ 0 h 2425700"/>
              <a:gd name="connsiteX2" fmla="*/ 1028700 w 1028700"/>
              <a:gd name="connsiteY2" fmla="*/ 1790700 h 2425700"/>
              <a:gd name="connsiteX3" fmla="*/ 749300 w 1028700"/>
              <a:gd name="connsiteY3" fmla="*/ 1981200 h 2425700"/>
              <a:gd name="connsiteX4" fmla="*/ 990600 w 1028700"/>
              <a:gd name="connsiteY4" fmla="*/ 2425700 h 2425700"/>
              <a:gd name="connsiteX5" fmla="*/ 304800 w 1028700"/>
              <a:gd name="connsiteY5" fmla="*/ 2120900 h 2425700"/>
              <a:gd name="connsiteX0" fmla="*/ 0 w 2247900"/>
              <a:gd name="connsiteY0" fmla="*/ 1752600 h 2425700"/>
              <a:gd name="connsiteX1" fmla="*/ 1219200 w 2247900"/>
              <a:gd name="connsiteY1" fmla="*/ 0 h 2425700"/>
              <a:gd name="connsiteX2" fmla="*/ 2247900 w 2247900"/>
              <a:gd name="connsiteY2" fmla="*/ 1790700 h 2425700"/>
              <a:gd name="connsiteX3" fmla="*/ 1968500 w 2247900"/>
              <a:gd name="connsiteY3" fmla="*/ 1981200 h 2425700"/>
              <a:gd name="connsiteX4" fmla="*/ 2209800 w 2247900"/>
              <a:gd name="connsiteY4" fmla="*/ 2425700 h 2425700"/>
              <a:gd name="connsiteX5" fmla="*/ 0 w 2247900"/>
              <a:gd name="connsiteY5" fmla="*/ 1752600 h 24257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1968500 w 2247900"/>
              <a:gd name="connsiteY3" fmla="*/ 1981200 h 2895600"/>
              <a:gd name="connsiteX4" fmla="*/ 0 w 2247900"/>
              <a:gd name="connsiteY4" fmla="*/ 2895600 h 2895600"/>
              <a:gd name="connsiteX5" fmla="*/ 0 w 2247900"/>
              <a:gd name="connsiteY5" fmla="*/ 1752600 h 28956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0 w 2247900"/>
              <a:gd name="connsiteY3" fmla="*/ 2895600 h 2895600"/>
              <a:gd name="connsiteX4" fmla="*/ 0 w 2247900"/>
              <a:gd name="connsiteY4" fmla="*/ 1752600 h 2895600"/>
              <a:gd name="connsiteX0" fmla="*/ 0 w 1219200"/>
              <a:gd name="connsiteY0" fmla="*/ 1752600 h 2895600"/>
              <a:gd name="connsiteX1" fmla="*/ 1219200 w 1219200"/>
              <a:gd name="connsiteY1" fmla="*/ 0 h 2895600"/>
              <a:gd name="connsiteX2" fmla="*/ 1219200 w 1219200"/>
              <a:gd name="connsiteY2" fmla="*/ 2895600 h 2895600"/>
              <a:gd name="connsiteX3" fmla="*/ 0 w 1219200"/>
              <a:gd name="connsiteY3" fmla="*/ 2895600 h 2895600"/>
              <a:gd name="connsiteX4" fmla="*/ 0 w 1219200"/>
              <a:gd name="connsiteY4" fmla="*/ 1752600 h 2895600"/>
              <a:gd name="connsiteX0" fmla="*/ 0 w 3657600"/>
              <a:gd name="connsiteY0" fmla="*/ 0 h 2971800"/>
              <a:gd name="connsiteX1" fmla="*/ 3657600 w 3657600"/>
              <a:gd name="connsiteY1" fmla="*/ 76200 h 2971800"/>
              <a:gd name="connsiteX2" fmla="*/ 3657600 w 3657600"/>
              <a:gd name="connsiteY2" fmla="*/ 2971800 h 2971800"/>
              <a:gd name="connsiteX3" fmla="*/ 2438400 w 3657600"/>
              <a:gd name="connsiteY3" fmla="*/ 2971800 h 2971800"/>
              <a:gd name="connsiteX4" fmla="*/ 0 w 3657600"/>
              <a:gd name="connsiteY4" fmla="*/ 0 h 2971800"/>
              <a:gd name="connsiteX0" fmla="*/ 0 w 3657600"/>
              <a:gd name="connsiteY0" fmla="*/ 0 h 2971800"/>
              <a:gd name="connsiteX1" fmla="*/ 3657600 w 3657600"/>
              <a:gd name="connsiteY1" fmla="*/ 76200 h 2971800"/>
              <a:gd name="connsiteX2" fmla="*/ 3657600 w 3657600"/>
              <a:gd name="connsiteY2" fmla="*/ 2971800 h 2971800"/>
              <a:gd name="connsiteX3" fmla="*/ 0 w 3657600"/>
              <a:gd name="connsiteY3" fmla="*/ 2895600 h 2971800"/>
              <a:gd name="connsiteX4" fmla="*/ 0 w 3657600"/>
              <a:gd name="connsiteY4" fmla="*/ 0 h 2971800"/>
              <a:gd name="connsiteX0" fmla="*/ 0 w 3657600"/>
              <a:gd name="connsiteY0" fmla="*/ 0 h 2895600"/>
              <a:gd name="connsiteX1" fmla="*/ 3657600 w 3657600"/>
              <a:gd name="connsiteY1" fmla="*/ 76200 h 2895600"/>
              <a:gd name="connsiteX2" fmla="*/ 990600 w 3657600"/>
              <a:gd name="connsiteY2" fmla="*/ 2895600 h 2895600"/>
              <a:gd name="connsiteX3" fmla="*/ 0 w 3657600"/>
              <a:gd name="connsiteY3" fmla="*/ 2895600 h 2895600"/>
              <a:gd name="connsiteX4" fmla="*/ 0 w 3657600"/>
              <a:gd name="connsiteY4" fmla="*/ 0 h 2895600"/>
              <a:gd name="connsiteX0" fmla="*/ 0 w 990600"/>
              <a:gd name="connsiteY0" fmla="*/ 0 h 2895600"/>
              <a:gd name="connsiteX1" fmla="*/ 990600 w 990600"/>
              <a:gd name="connsiteY1" fmla="*/ 1524000 h 2895600"/>
              <a:gd name="connsiteX2" fmla="*/ 990600 w 990600"/>
              <a:gd name="connsiteY2" fmla="*/ 2895600 h 2895600"/>
              <a:gd name="connsiteX3" fmla="*/ 0 w 990600"/>
              <a:gd name="connsiteY3" fmla="*/ 2895600 h 2895600"/>
              <a:gd name="connsiteX4" fmla="*/ 0 w 990600"/>
              <a:gd name="connsiteY4" fmla="*/ 0 h 2895600"/>
              <a:gd name="connsiteX0" fmla="*/ 304800 w 990600"/>
              <a:gd name="connsiteY0" fmla="*/ 609600 h 1371600"/>
              <a:gd name="connsiteX1" fmla="*/ 990600 w 990600"/>
              <a:gd name="connsiteY1" fmla="*/ 0 h 1371600"/>
              <a:gd name="connsiteX2" fmla="*/ 990600 w 990600"/>
              <a:gd name="connsiteY2" fmla="*/ 1371600 h 1371600"/>
              <a:gd name="connsiteX3" fmla="*/ 0 w 990600"/>
              <a:gd name="connsiteY3" fmla="*/ 1371600 h 1371600"/>
              <a:gd name="connsiteX4" fmla="*/ 304800 w 990600"/>
              <a:gd name="connsiteY4" fmla="*/ 609600 h 1371600"/>
              <a:gd name="connsiteX0" fmla="*/ 0 w 685800"/>
              <a:gd name="connsiteY0" fmla="*/ 609600 h 1371600"/>
              <a:gd name="connsiteX1" fmla="*/ 685800 w 685800"/>
              <a:gd name="connsiteY1" fmla="*/ 0 h 1371600"/>
              <a:gd name="connsiteX2" fmla="*/ 685800 w 685800"/>
              <a:gd name="connsiteY2" fmla="*/ 1371600 h 1371600"/>
              <a:gd name="connsiteX3" fmla="*/ 0 w 685800"/>
              <a:gd name="connsiteY3" fmla="*/ 1371600 h 1371600"/>
              <a:gd name="connsiteX4" fmla="*/ 0 w 685800"/>
              <a:gd name="connsiteY4" fmla="*/ 609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1371600">
                <a:moveTo>
                  <a:pt x="0" y="609600"/>
                </a:moveTo>
                <a:lnTo>
                  <a:pt x="685800" y="0"/>
                </a:lnTo>
                <a:lnTo>
                  <a:pt x="685800" y="1371600"/>
                </a:lnTo>
                <a:lnTo>
                  <a:pt x="0" y="1371600"/>
                </a:lnTo>
                <a:lnTo>
                  <a:pt x="0" y="6096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2895600" y="2514600"/>
            <a:ext cx="990600" cy="2895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304800 w 1028700"/>
              <a:gd name="connsiteY0" fmla="*/ 2120900 h 2425700"/>
              <a:gd name="connsiteX1" fmla="*/ 0 w 1028700"/>
              <a:gd name="connsiteY1" fmla="*/ 0 h 2425700"/>
              <a:gd name="connsiteX2" fmla="*/ 1028700 w 1028700"/>
              <a:gd name="connsiteY2" fmla="*/ 1790700 h 2425700"/>
              <a:gd name="connsiteX3" fmla="*/ 749300 w 1028700"/>
              <a:gd name="connsiteY3" fmla="*/ 1981200 h 2425700"/>
              <a:gd name="connsiteX4" fmla="*/ 990600 w 1028700"/>
              <a:gd name="connsiteY4" fmla="*/ 2425700 h 2425700"/>
              <a:gd name="connsiteX5" fmla="*/ 304800 w 1028700"/>
              <a:gd name="connsiteY5" fmla="*/ 2120900 h 2425700"/>
              <a:gd name="connsiteX0" fmla="*/ 0 w 2247900"/>
              <a:gd name="connsiteY0" fmla="*/ 1752600 h 2425700"/>
              <a:gd name="connsiteX1" fmla="*/ 1219200 w 2247900"/>
              <a:gd name="connsiteY1" fmla="*/ 0 h 2425700"/>
              <a:gd name="connsiteX2" fmla="*/ 2247900 w 2247900"/>
              <a:gd name="connsiteY2" fmla="*/ 1790700 h 2425700"/>
              <a:gd name="connsiteX3" fmla="*/ 1968500 w 2247900"/>
              <a:gd name="connsiteY3" fmla="*/ 1981200 h 2425700"/>
              <a:gd name="connsiteX4" fmla="*/ 2209800 w 2247900"/>
              <a:gd name="connsiteY4" fmla="*/ 2425700 h 2425700"/>
              <a:gd name="connsiteX5" fmla="*/ 0 w 2247900"/>
              <a:gd name="connsiteY5" fmla="*/ 1752600 h 24257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1968500 w 2247900"/>
              <a:gd name="connsiteY3" fmla="*/ 1981200 h 2895600"/>
              <a:gd name="connsiteX4" fmla="*/ 0 w 2247900"/>
              <a:gd name="connsiteY4" fmla="*/ 2895600 h 2895600"/>
              <a:gd name="connsiteX5" fmla="*/ 0 w 2247900"/>
              <a:gd name="connsiteY5" fmla="*/ 1752600 h 28956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0 w 2247900"/>
              <a:gd name="connsiteY3" fmla="*/ 2895600 h 2895600"/>
              <a:gd name="connsiteX4" fmla="*/ 0 w 2247900"/>
              <a:gd name="connsiteY4" fmla="*/ 1752600 h 2895600"/>
              <a:gd name="connsiteX0" fmla="*/ 0 w 1219200"/>
              <a:gd name="connsiteY0" fmla="*/ 1752600 h 2895600"/>
              <a:gd name="connsiteX1" fmla="*/ 1219200 w 1219200"/>
              <a:gd name="connsiteY1" fmla="*/ 0 h 2895600"/>
              <a:gd name="connsiteX2" fmla="*/ 1219200 w 1219200"/>
              <a:gd name="connsiteY2" fmla="*/ 2895600 h 2895600"/>
              <a:gd name="connsiteX3" fmla="*/ 0 w 1219200"/>
              <a:gd name="connsiteY3" fmla="*/ 2895600 h 2895600"/>
              <a:gd name="connsiteX4" fmla="*/ 0 w 1219200"/>
              <a:gd name="connsiteY4" fmla="*/ 1752600 h 2895600"/>
              <a:gd name="connsiteX0" fmla="*/ 0 w 3657600"/>
              <a:gd name="connsiteY0" fmla="*/ 0 h 2971800"/>
              <a:gd name="connsiteX1" fmla="*/ 3657600 w 3657600"/>
              <a:gd name="connsiteY1" fmla="*/ 76200 h 2971800"/>
              <a:gd name="connsiteX2" fmla="*/ 3657600 w 3657600"/>
              <a:gd name="connsiteY2" fmla="*/ 2971800 h 2971800"/>
              <a:gd name="connsiteX3" fmla="*/ 2438400 w 3657600"/>
              <a:gd name="connsiteY3" fmla="*/ 2971800 h 2971800"/>
              <a:gd name="connsiteX4" fmla="*/ 0 w 3657600"/>
              <a:gd name="connsiteY4" fmla="*/ 0 h 2971800"/>
              <a:gd name="connsiteX0" fmla="*/ 0 w 3657600"/>
              <a:gd name="connsiteY0" fmla="*/ 0 h 2971800"/>
              <a:gd name="connsiteX1" fmla="*/ 3657600 w 3657600"/>
              <a:gd name="connsiteY1" fmla="*/ 76200 h 2971800"/>
              <a:gd name="connsiteX2" fmla="*/ 3657600 w 3657600"/>
              <a:gd name="connsiteY2" fmla="*/ 2971800 h 2971800"/>
              <a:gd name="connsiteX3" fmla="*/ 0 w 3657600"/>
              <a:gd name="connsiteY3" fmla="*/ 2895600 h 2971800"/>
              <a:gd name="connsiteX4" fmla="*/ 0 w 3657600"/>
              <a:gd name="connsiteY4" fmla="*/ 0 h 2971800"/>
              <a:gd name="connsiteX0" fmla="*/ 0 w 3657600"/>
              <a:gd name="connsiteY0" fmla="*/ 0 h 2895600"/>
              <a:gd name="connsiteX1" fmla="*/ 3657600 w 3657600"/>
              <a:gd name="connsiteY1" fmla="*/ 76200 h 2895600"/>
              <a:gd name="connsiteX2" fmla="*/ 990600 w 3657600"/>
              <a:gd name="connsiteY2" fmla="*/ 2895600 h 2895600"/>
              <a:gd name="connsiteX3" fmla="*/ 0 w 3657600"/>
              <a:gd name="connsiteY3" fmla="*/ 2895600 h 2895600"/>
              <a:gd name="connsiteX4" fmla="*/ 0 w 3657600"/>
              <a:gd name="connsiteY4" fmla="*/ 0 h 2895600"/>
              <a:gd name="connsiteX0" fmla="*/ 0 w 990600"/>
              <a:gd name="connsiteY0" fmla="*/ 0 h 2895600"/>
              <a:gd name="connsiteX1" fmla="*/ 990600 w 990600"/>
              <a:gd name="connsiteY1" fmla="*/ 1524000 h 2895600"/>
              <a:gd name="connsiteX2" fmla="*/ 990600 w 990600"/>
              <a:gd name="connsiteY2" fmla="*/ 2895600 h 2895600"/>
              <a:gd name="connsiteX3" fmla="*/ 0 w 990600"/>
              <a:gd name="connsiteY3" fmla="*/ 2895600 h 2895600"/>
              <a:gd name="connsiteX4" fmla="*/ 0 w 990600"/>
              <a:gd name="connsiteY4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2895600">
                <a:moveTo>
                  <a:pt x="0" y="0"/>
                </a:moveTo>
                <a:lnTo>
                  <a:pt x="990600" y="1524000"/>
                </a:lnTo>
                <a:lnTo>
                  <a:pt x="99060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1676400" y="2514600"/>
            <a:ext cx="1219200" cy="2895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304800 w 1028700"/>
              <a:gd name="connsiteY0" fmla="*/ 2120900 h 2425700"/>
              <a:gd name="connsiteX1" fmla="*/ 0 w 1028700"/>
              <a:gd name="connsiteY1" fmla="*/ 0 h 2425700"/>
              <a:gd name="connsiteX2" fmla="*/ 1028700 w 1028700"/>
              <a:gd name="connsiteY2" fmla="*/ 1790700 h 2425700"/>
              <a:gd name="connsiteX3" fmla="*/ 749300 w 1028700"/>
              <a:gd name="connsiteY3" fmla="*/ 1981200 h 2425700"/>
              <a:gd name="connsiteX4" fmla="*/ 990600 w 1028700"/>
              <a:gd name="connsiteY4" fmla="*/ 2425700 h 2425700"/>
              <a:gd name="connsiteX5" fmla="*/ 304800 w 1028700"/>
              <a:gd name="connsiteY5" fmla="*/ 2120900 h 2425700"/>
              <a:gd name="connsiteX0" fmla="*/ 0 w 2247900"/>
              <a:gd name="connsiteY0" fmla="*/ 1752600 h 2425700"/>
              <a:gd name="connsiteX1" fmla="*/ 1219200 w 2247900"/>
              <a:gd name="connsiteY1" fmla="*/ 0 h 2425700"/>
              <a:gd name="connsiteX2" fmla="*/ 2247900 w 2247900"/>
              <a:gd name="connsiteY2" fmla="*/ 1790700 h 2425700"/>
              <a:gd name="connsiteX3" fmla="*/ 1968500 w 2247900"/>
              <a:gd name="connsiteY3" fmla="*/ 1981200 h 2425700"/>
              <a:gd name="connsiteX4" fmla="*/ 2209800 w 2247900"/>
              <a:gd name="connsiteY4" fmla="*/ 2425700 h 2425700"/>
              <a:gd name="connsiteX5" fmla="*/ 0 w 2247900"/>
              <a:gd name="connsiteY5" fmla="*/ 1752600 h 24257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1968500 w 2247900"/>
              <a:gd name="connsiteY3" fmla="*/ 1981200 h 2895600"/>
              <a:gd name="connsiteX4" fmla="*/ 0 w 2247900"/>
              <a:gd name="connsiteY4" fmla="*/ 2895600 h 2895600"/>
              <a:gd name="connsiteX5" fmla="*/ 0 w 2247900"/>
              <a:gd name="connsiteY5" fmla="*/ 1752600 h 2895600"/>
              <a:gd name="connsiteX0" fmla="*/ 0 w 2247900"/>
              <a:gd name="connsiteY0" fmla="*/ 1752600 h 2895600"/>
              <a:gd name="connsiteX1" fmla="*/ 1219200 w 2247900"/>
              <a:gd name="connsiteY1" fmla="*/ 0 h 2895600"/>
              <a:gd name="connsiteX2" fmla="*/ 2247900 w 2247900"/>
              <a:gd name="connsiteY2" fmla="*/ 1790700 h 2895600"/>
              <a:gd name="connsiteX3" fmla="*/ 0 w 2247900"/>
              <a:gd name="connsiteY3" fmla="*/ 2895600 h 2895600"/>
              <a:gd name="connsiteX4" fmla="*/ 0 w 2247900"/>
              <a:gd name="connsiteY4" fmla="*/ 1752600 h 2895600"/>
              <a:gd name="connsiteX0" fmla="*/ 0 w 1219200"/>
              <a:gd name="connsiteY0" fmla="*/ 1752600 h 2895600"/>
              <a:gd name="connsiteX1" fmla="*/ 1219200 w 1219200"/>
              <a:gd name="connsiteY1" fmla="*/ 0 h 2895600"/>
              <a:gd name="connsiteX2" fmla="*/ 1219200 w 1219200"/>
              <a:gd name="connsiteY2" fmla="*/ 2895600 h 2895600"/>
              <a:gd name="connsiteX3" fmla="*/ 0 w 1219200"/>
              <a:gd name="connsiteY3" fmla="*/ 2895600 h 2895600"/>
              <a:gd name="connsiteX4" fmla="*/ 0 w 1219200"/>
              <a:gd name="connsiteY4" fmla="*/ 1752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2895600">
                <a:moveTo>
                  <a:pt x="0" y="1752600"/>
                </a:moveTo>
                <a:lnTo>
                  <a:pt x="1219200" y="0"/>
                </a:lnTo>
                <a:lnTo>
                  <a:pt x="1219200" y="2895600"/>
                </a:lnTo>
                <a:lnTo>
                  <a:pt x="0" y="2895600"/>
                </a:lnTo>
                <a:lnTo>
                  <a:pt x="0" y="17526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bg-BG" dirty="0" smtClean="0"/>
              <a:t>Положителни     Отрицателни</a:t>
            </a:r>
            <a:br>
              <a:rPr lang="bg-BG" dirty="0" smtClean="0"/>
            </a:br>
            <a:r>
              <a:rPr lang="bg-BG" dirty="0" smtClean="0"/>
              <a:t>лица                      </a:t>
            </a:r>
            <a:r>
              <a:rPr lang="bg-BG" dirty="0" err="1" smtClean="0"/>
              <a:t>лица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|</a:t>
            </a:r>
            <a:r>
              <a:rPr lang="bg-BG" dirty="0" smtClean="0"/>
              <a:t>Сумата</a:t>
            </a:r>
            <a:r>
              <a:rPr lang="en-US" dirty="0" smtClean="0"/>
              <a:t>|</a:t>
            </a:r>
            <a:r>
              <a:rPr lang="bg-BG" dirty="0" smtClean="0"/>
              <a:t> е търсеното лице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838200" y="17526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38200" y="5410200"/>
            <a:ext cx="3581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76400" y="4267200"/>
            <a:ext cx="0" cy="11430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/>
          <p:cNvSpPr txBox="1">
            <a:spLocks/>
          </p:cNvSpPr>
          <p:nvPr/>
        </p:nvSpPr>
        <p:spPr>
          <a:xfrm>
            <a:off x="2438400" y="1828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1219200" y="3505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0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2895600" y="2514600"/>
            <a:ext cx="0" cy="28956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886200" y="4051300"/>
            <a:ext cx="0" cy="1358900"/>
          </a:xfrm>
          <a:prstGeom prst="line">
            <a:avLst/>
          </a:prstGeom>
          <a:ln w="19050"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/>
          <p:cNvSpPr/>
          <p:nvPr/>
        </p:nvSpPr>
        <p:spPr>
          <a:xfrm>
            <a:off x="1676400" y="2514600"/>
            <a:ext cx="2209800" cy="2133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0 w 7391400"/>
              <a:gd name="connsiteY0" fmla="*/ 1422400 h 1435100"/>
              <a:gd name="connsiteX1" fmla="*/ 7073900 w 7391400"/>
              <a:gd name="connsiteY1" fmla="*/ 0 h 1435100"/>
              <a:gd name="connsiteX2" fmla="*/ 7391400 w 7391400"/>
              <a:gd name="connsiteY2" fmla="*/ 800100 h 1435100"/>
              <a:gd name="connsiteX3" fmla="*/ 7112000 w 7391400"/>
              <a:gd name="connsiteY3" fmla="*/ 990600 h 1435100"/>
              <a:gd name="connsiteX4" fmla="*/ 7353300 w 7391400"/>
              <a:gd name="connsiteY4" fmla="*/ 1435100 h 1435100"/>
              <a:gd name="connsiteX5" fmla="*/ 0 w 7391400"/>
              <a:gd name="connsiteY5" fmla="*/ 1422400 h 1435100"/>
              <a:gd name="connsiteX0" fmla="*/ 0 w 7391400"/>
              <a:gd name="connsiteY0" fmla="*/ 1752600 h 1765300"/>
              <a:gd name="connsiteX1" fmla="*/ 1219200 w 7391400"/>
              <a:gd name="connsiteY1" fmla="*/ 0 h 1765300"/>
              <a:gd name="connsiteX2" fmla="*/ 7391400 w 7391400"/>
              <a:gd name="connsiteY2" fmla="*/ 1130300 h 1765300"/>
              <a:gd name="connsiteX3" fmla="*/ 7112000 w 7391400"/>
              <a:gd name="connsiteY3" fmla="*/ 1320800 h 1765300"/>
              <a:gd name="connsiteX4" fmla="*/ 7353300 w 7391400"/>
              <a:gd name="connsiteY4" fmla="*/ 1765300 h 1765300"/>
              <a:gd name="connsiteX5" fmla="*/ 0 w 7391400"/>
              <a:gd name="connsiteY5" fmla="*/ 1752600 h 17653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7112000 w 7391400"/>
              <a:gd name="connsiteY3" fmla="*/ 13208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609600 w 7391400"/>
              <a:gd name="connsiteY3" fmla="*/ 11430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609600 w 2209800"/>
              <a:gd name="connsiteY3" fmla="*/ 11430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5240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2133600">
                <a:moveTo>
                  <a:pt x="0" y="1752600"/>
                </a:moveTo>
                <a:lnTo>
                  <a:pt x="1219200" y="0"/>
                </a:lnTo>
                <a:lnTo>
                  <a:pt x="2209800" y="1524000"/>
                </a:lnTo>
                <a:lnTo>
                  <a:pt x="1524000" y="2133600"/>
                </a:lnTo>
                <a:lnTo>
                  <a:pt x="0" y="175260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3733800" y="3200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2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5334000" y="17526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334000" y="5410200"/>
            <a:ext cx="3581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172200" y="4267200"/>
            <a:ext cx="0" cy="114300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ontent Placeholder 2"/>
          <p:cNvSpPr txBox="1">
            <a:spLocks/>
          </p:cNvSpPr>
          <p:nvPr/>
        </p:nvSpPr>
        <p:spPr>
          <a:xfrm>
            <a:off x="7315200" y="3886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3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>
          <a:xfrm>
            <a:off x="5715000" y="3505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0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7696200" y="4648200"/>
            <a:ext cx="0" cy="76200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8382000" y="4051300"/>
            <a:ext cx="0" cy="135890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>
            <a:off x="6172200" y="2514600"/>
            <a:ext cx="2209800" cy="21336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0 w 7391400"/>
              <a:gd name="connsiteY0" fmla="*/ 1422400 h 1435100"/>
              <a:gd name="connsiteX1" fmla="*/ 7073900 w 7391400"/>
              <a:gd name="connsiteY1" fmla="*/ 0 h 1435100"/>
              <a:gd name="connsiteX2" fmla="*/ 7391400 w 7391400"/>
              <a:gd name="connsiteY2" fmla="*/ 800100 h 1435100"/>
              <a:gd name="connsiteX3" fmla="*/ 7112000 w 7391400"/>
              <a:gd name="connsiteY3" fmla="*/ 990600 h 1435100"/>
              <a:gd name="connsiteX4" fmla="*/ 7353300 w 7391400"/>
              <a:gd name="connsiteY4" fmla="*/ 1435100 h 1435100"/>
              <a:gd name="connsiteX5" fmla="*/ 0 w 7391400"/>
              <a:gd name="connsiteY5" fmla="*/ 1422400 h 1435100"/>
              <a:gd name="connsiteX0" fmla="*/ 0 w 7391400"/>
              <a:gd name="connsiteY0" fmla="*/ 1752600 h 1765300"/>
              <a:gd name="connsiteX1" fmla="*/ 1219200 w 7391400"/>
              <a:gd name="connsiteY1" fmla="*/ 0 h 1765300"/>
              <a:gd name="connsiteX2" fmla="*/ 7391400 w 7391400"/>
              <a:gd name="connsiteY2" fmla="*/ 1130300 h 1765300"/>
              <a:gd name="connsiteX3" fmla="*/ 7112000 w 7391400"/>
              <a:gd name="connsiteY3" fmla="*/ 1320800 h 1765300"/>
              <a:gd name="connsiteX4" fmla="*/ 7353300 w 7391400"/>
              <a:gd name="connsiteY4" fmla="*/ 1765300 h 1765300"/>
              <a:gd name="connsiteX5" fmla="*/ 0 w 7391400"/>
              <a:gd name="connsiteY5" fmla="*/ 1752600 h 17653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7112000 w 7391400"/>
              <a:gd name="connsiteY3" fmla="*/ 13208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609600 w 7391400"/>
              <a:gd name="connsiteY3" fmla="*/ 11430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609600 w 2209800"/>
              <a:gd name="connsiteY3" fmla="*/ 11430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5240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2133600">
                <a:moveTo>
                  <a:pt x="0" y="1752600"/>
                </a:moveTo>
                <a:lnTo>
                  <a:pt x="1219200" y="0"/>
                </a:lnTo>
                <a:lnTo>
                  <a:pt x="2209800" y="1524000"/>
                </a:lnTo>
                <a:lnTo>
                  <a:pt x="1524000" y="2133600"/>
                </a:lnTo>
                <a:lnTo>
                  <a:pt x="0" y="1752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/>
          <p:cNvSpPr txBox="1">
            <a:spLocks/>
          </p:cNvSpPr>
          <p:nvPr/>
        </p:nvSpPr>
        <p:spPr>
          <a:xfrm>
            <a:off x="8229600" y="3200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P</a:t>
            </a:r>
            <a:r>
              <a:rPr lang="bg-BG" sz="3600" baseline="-25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2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4" name="Content Placeholder 2"/>
          <p:cNvSpPr txBox="1">
            <a:spLocks/>
          </p:cNvSpPr>
          <p:nvPr/>
        </p:nvSpPr>
        <p:spPr>
          <a:xfrm>
            <a:off x="1905000" y="4572000"/>
            <a:ext cx="762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r>
              <a:rPr lang="bg-BG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01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5" name="Content Placeholder 2"/>
          <p:cNvSpPr txBox="1">
            <a:spLocks/>
          </p:cNvSpPr>
          <p:nvPr/>
        </p:nvSpPr>
        <p:spPr>
          <a:xfrm>
            <a:off x="2971800" y="4572000"/>
            <a:ext cx="762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r>
              <a:rPr lang="bg-BG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12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" name="Content Placeholder 2"/>
          <p:cNvSpPr txBox="1">
            <a:spLocks/>
          </p:cNvSpPr>
          <p:nvPr/>
        </p:nvSpPr>
        <p:spPr>
          <a:xfrm>
            <a:off x="6477000" y="4648200"/>
            <a:ext cx="762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r>
              <a:rPr lang="bg-BG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30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7" name="Content Placeholder 2"/>
          <p:cNvSpPr txBox="1">
            <a:spLocks/>
          </p:cNvSpPr>
          <p:nvPr/>
        </p:nvSpPr>
        <p:spPr>
          <a:xfrm>
            <a:off x="7658100" y="4648200"/>
            <a:ext cx="762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r>
              <a:rPr lang="bg-BG" sz="3600" baseline="-250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23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371600" y="2514600"/>
            <a:ext cx="2667000" cy="3124200"/>
            <a:chOff x="2438400" y="2514600"/>
            <a:chExt cx="2667000" cy="312420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438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819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200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581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962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343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724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105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219200" y="2362201"/>
            <a:ext cx="2667000" cy="3124200"/>
            <a:chOff x="2438400" y="2514600"/>
            <a:chExt cx="2667000" cy="312420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438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819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200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581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962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43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724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105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752600" y="2971800"/>
            <a:ext cx="2286000" cy="19050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0 w 7391400"/>
              <a:gd name="connsiteY0" fmla="*/ 1422400 h 1435100"/>
              <a:gd name="connsiteX1" fmla="*/ 7073900 w 7391400"/>
              <a:gd name="connsiteY1" fmla="*/ 0 h 1435100"/>
              <a:gd name="connsiteX2" fmla="*/ 7391400 w 7391400"/>
              <a:gd name="connsiteY2" fmla="*/ 800100 h 1435100"/>
              <a:gd name="connsiteX3" fmla="*/ 7112000 w 7391400"/>
              <a:gd name="connsiteY3" fmla="*/ 990600 h 1435100"/>
              <a:gd name="connsiteX4" fmla="*/ 7353300 w 7391400"/>
              <a:gd name="connsiteY4" fmla="*/ 1435100 h 1435100"/>
              <a:gd name="connsiteX5" fmla="*/ 0 w 7391400"/>
              <a:gd name="connsiteY5" fmla="*/ 1422400 h 1435100"/>
              <a:gd name="connsiteX0" fmla="*/ 0 w 7391400"/>
              <a:gd name="connsiteY0" fmla="*/ 1752600 h 1765300"/>
              <a:gd name="connsiteX1" fmla="*/ 1219200 w 7391400"/>
              <a:gd name="connsiteY1" fmla="*/ 0 h 1765300"/>
              <a:gd name="connsiteX2" fmla="*/ 7391400 w 7391400"/>
              <a:gd name="connsiteY2" fmla="*/ 1130300 h 1765300"/>
              <a:gd name="connsiteX3" fmla="*/ 7112000 w 7391400"/>
              <a:gd name="connsiteY3" fmla="*/ 1320800 h 1765300"/>
              <a:gd name="connsiteX4" fmla="*/ 7353300 w 7391400"/>
              <a:gd name="connsiteY4" fmla="*/ 1765300 h 1765300"/>
              <a:gd name="connsiteX5" fmla="*/ 0 w 7391400"/>
              <a:gd name="connsiteY5" fmla="*/ 1752600 h 17653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7112000 w 7391400"/>
              <a:gd name="connsiteY3" fmla="*/ 13208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609600 w 7391400"/>
              <a:gd name="connsiteY3" fmla="*/ 11430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609600 w 2209800"/>
              <a:gd name="connsiteY3" fmla="*/ 11430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5240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7526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  <a:gd name="connsiteX0" fmla="*/ 0 w 2286000"/>
              <a:gd name="connsiteY0" fmla="*/ 1371600 h 2133600"/>
              <a:gd name="connsiteX1" fmla="*/ 1295400 w 2286000"/>
              <a:gd name="connsiteY1" fmla="*/ 0 h 2133600"/>
              <a:gd name="connsiteX2" fmla="*/ 2286000 w 2286000"/>
              <a:gd name="connsiteY2" fmla="*/ 1752600 h 2133600"/>
              <a:gd name="connsiteX3" fmla="*/ 1600200 w 2286000"/>
              <a:gd name="connsiteY3" fmla="*/ 2133600 h 2133600"/>
              <a:gd name="connsiteX4" fmla="*/ 0 w 2286000"/>
              <a:gd name="connsiteY4" fmla="*/ 1371600 h 2133600"/>
              <a:gd name="connsiteX0" fmla="*/ 0 w 2286000"/>
              <a:gd name="connsiteY0" fmla="*/ 1143000 h 1905000"/>
              <a:gd name="connsiteX1" fmla="*/ 1143000 w 2286000"/>
              <a:gd name="connsiteY1" fmla="*/ 0 h 1905000"/>
              <a:gd name="connsiteX2" fmla="*/ 2286000 w 2286000"/>
              <a:gd name="connsiteY2" fmla="*/ 1524000 h 1905000"/>
              <a:gd name="connsiteX3" fmla="*/ 1600200 w 2286000"/>
              <a:gd name="connsiteY3" fmla="*/ 1905000 h 1905000"/>
              <a:gd name="connsiteX4" fmla="*/ 0 w 2286000"/>
              <a:gd name="connsiteY4" fmla="*/ 1143000 h 1905000"/>
              <a:gd name="connsiteX0" fmla="*/ 0 w 2286000"/>
              <a:gd name="connsiteY0" fmla="*/ 1143000 h 1905000"/>
              <a:gd name="connsiteX1" fmla="*/ 1143000 w 2286000"/>
              <a:gd name="connsiteY1" fmla="*/ 0 h 1905000"/>
              <a:gd name="connsiteX2" fmla="*/ 2286000 w 2286000"/>
              <a:gd name="connsiteY2" fmla="*/ 1524000 h 1905000"/>
              <a:gd name="connsiteX3" fmla="*/ 1524000 w 2286000"/>
              <a:gd name="connsiteY3" fmla="*/ 1905000 h 1905000"/>
              <a:gd name="connsiteX4" fmla="*/ 0 w 2286000"/>
              <a:gd name="connsiteY4" fmla="*/ 1143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1905000">
                <a:moveTo>
                  <a:pt x="0" y="1143000"/>
                </a:moveTo>
                <a:lnTo>
                  <a:pt x="1143000" y="0"/>
                </a:lnTo>
                <a:lnTo>
                  <a:pt x="2286000" y="1524000"/>
                </a:lnTo>
                <a:lnTo>
                  <a:pt x="1524000" y="1905000"/>
                </a:lnTo>
                <a:lnTo>
                  <a:pt x="0" y="1143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90600" y="19812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90600" y="5638800"/>
            <a:ext cx="35052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38600" y="4114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А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4" idx="1"/>
            <a:endCxn id="4" idx="2"/>
          </p:cNvCxnSpPr>
          <p:nvPr/>
        </p:nvCxnSpPr>
        <p:spPr>
          <a:xfrm>
            <a:off x="2895600" y="2971800"/>
            <a:ext cx="1143000" cy="1524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  <a:endCxn id="4" idx="1"/>
          </p:cNvCxnSpPr>
          <p:nvPr/>
        </p:nvCxnSpPr>
        <p:spPr>
          <a:xfrm flipV="1">
            <a:off x="1752600" y="2971800"/>
            <a:ext cx="1143000" cy="1143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752600" y="4114800"/>
            <a:ext cx="1524000" cy="762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276600" y="4495800"/>
            <a:ext cx="762000" cy="381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590800" y="2286000"/>
            <a:ext cx="60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П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19200" y="3810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С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1800" y="4876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М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743200" y="36576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S</a:t>
            </a:r>
            <a:endParaRPr kumimoji="0" lang="en-US" sz="3600" u="none" strike="noStrike" kern="1200" cap="none" spc="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232989" y="56769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1550" spc="3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1   2   3   4   5   6   7   8</a:t>
            </a:r>
            <a:endParaRPr kumimoji="0" lang="en-US" sz="1550" u="none" strike="noStrike" kern="1200" cap="none" spc="30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533400" y="2070463"/>
            <a:ext cx="533400" cy="3276600"/>
          </a:xfrm>
          <a:prstGeom prst="rect">
            <a:avLst/>
          </a:prstGeom>
        </p:spPr>
        <p:txBody>
          <a:bodyPr vert="vert270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1500" spc="3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1   2   3   4   5   6   7   8</a:t>
            </a:r>
            <a:endParaRPr kumimoji="0" lang="en-US" sz="1500" u="none" strike="noStrike" kern="1200" cap="none" spc="30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724400" y="1344612"/>
          <a:ext cx="4157663" cy="513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Уравнение" r:id="rId4" imgW="1790640" imgH="2209680" progId="Equation.3">
                  <p:embed/>
                </p:oleObj>
              </mc:Choice>
              <mc:Fallback>
                <p:oleObj name="Уравнение" r:id="rId4" imgW="1790640" imgH="22096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344612"/>
                        <a:ext cx="4157663" cy="5132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685800"/>
            <a:ext cx="7848600" cy="601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Да си поиграем</a:t>
            </a:r>
          </a:p>
          <a:p>
            <a:pPr lvl="1"/>
            <a:r>
              <a:rPr lang="bg-BG" dirty="0"/>
              <a:t>В синьо – </a:t>
            </a:r>
            <a:r>
              <a:rPr lang="bg-BG" dirty="0" smtClean="0"/>
              <a:t>положителните лица</a:t>
            </a:r>
          </a:p>
          <a:p>
            <a:pPr lvl="1"/>
            <a:r>
              <a:rPr lang="bg-BG" dirty="0" smtClean="0"/>
              <a:t>В </a:t>
            </a:r>
            <a:r>
              <a:rPr lang="bg-BG" dirty="0" smtClean="0"/>
              <a:t>червено </a:t>
            </a:r>
            <a:r>
              <a:rPr lang="bg-BG" dirty="0" smtClean="0"/>
              <a:t>– </a:t>
            </a:r>
            <a:r>
              <a:rPr lang="bg-BG" dirty="0" smtClean="0"/>
              <a:t>отрицателните лица</a:t>
            </a:r>
            <a:endParaRPr lang="en-US" dirty="0"/>
          </a:p>
        </p:txBody>
      </p:sp>
      <p:pic>
        <p:nvPicPr>
          <p:cNvPr id="3789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2743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095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Дефиниции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Различни дефиниции</a:t>
            </a:r>
          </a:p>
          <a:p>
            <a:pPr lvl="1"/>
            <a:r>
              <a:rPr lang="bg-BG" dirty="0" smtClean="0"/>
              <a:t>Някои са приложими за </a:t>
            </a:r>
            <a:r>
              <a:rPr lang="en-US" dirty="0" smtClean="0"/>
              <a:t>2D</a:t>
            </a:r>
            <a:r>
              <a:rPr lang="bg-BG" dirty="0" smtClean="0"/>
              <a:t> и за </a:t>
            </a:r>
            <a:r>
              <a:rPr lang="en-US" dirty="0" smtClean="0"/>
              <a:t>3D</a:t>
            </a:r>
          </a:p>
          <a:p>
            <a:pPr lvl="1"/>
            <a:r>
              <a:rPr lang="bg-BG" dirty="0" smtClean="0"/>
              <a:t>Някои не могат да опишат всяка права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При конструиране</a:t>
            </a:r>
          </a:p>
          <a:p>
            <a:pPr lvl="1"/>
            <a:r>
              <a:rPr lang="bg-BG" dirty="0" smtClean="0"/>
              <a:t>Избор на най-леката и най-удобната</a:t>
            </a:r>
          </a:p>
          <a:p>
            <a:pPr lvl="1"/>
            <a:r>
              <a:rPr lang="bg-BG" dirty="0" smtClean="0"/>
              <a:t>Спрямо наличните параметри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096000" y="2971800"/>
            <a:ext cx="2286000" cy="1905000"/>
          </a:xfrm>
          <a:custGeom>
            <a:avLst/>
            <a:gdLst>
              <a:gd name="connsiteX0" fmla="*/ 0 w 723900"/>
              <a:gd name="connsiteY0" fmla="*/ 1130300 h 1435100"/>
              <a:gd name="connsiteX1" fmla="*/ 406400 w 723900"/>
              <a:gd name="connsiteY1" fmla="*/ 0 h 1435100"/>
              <a:gd name="connsiteX2" fmla="*/ 723900 w 723900"/>
              <a:gd name="connsiteY2" fmla="*/ 800100 h 1435100"/>
              <a:gd name="connsiteX3" fmla="*/ 444500 w 723900"/>
              <a:gd name="connsiteY3" fmla="*/ 990600 h 1435100"/>
              <a:gd name="connsiteX4" fmla="*/ 685800 w 723900"/>
              <a:gd name="connsiteY4" fmla="*/ 1435100 h 1435100"/>
              <a:gd name="connsiteX5" fmla="*/ 0 w 723900"/>
              <a:gd name="connsiteY5" fmla="*/ 1130300 h 1435100"/>
              <a:gd name="connsiteX0" fmla="*/ 0 w 7391400"/>
              <a:gd name="connsiteY0" fmla="*/ 1422400 h 1435100"/>
              <a:gd name="connsiteX1" fmla="*/ 7073900 w 7391400"/>
              <a:gd name="connsiteY1" fmla="*/ 0 h 1435100"/>
              <a:gd name="connsiteX2" fmla="*/ 7391400 w 7391400"/>
              <a:gd name="connsiteY2" fmla="*/ 800100 h 1435100"/>
              <a:gd name="connsiteX3" fmla="*/ 7112000 w 7391400"/>
              <a:gd name="connsiteY3" fmla="*/ 990600 h 1435100"/>
              <a:gd name="connsiteX4" fmla="*/ 7353300 w 7391400"/>
              <a:gd name="connsiteY4" fmla="*/ 1435100 h 1435100"/>
              <a:gd name="connsiteX5" fmla="*/ 0 w 7391400"/>
              <a:gd name="connsiteY5" fmla="*/ 1422400 h 1435100"/>
              <a:gd name="connsiteX0" fmla="*/ 0 w 7391400"/>
              <a:gd name="connsiteY0" fmla="*/ 1752600 h 1765300"/>
              <a:gd name="connsiteX1" fmla="*/ 1219200 w 7391400"/>
              <a:gd name="connsiteY1" fmla="*/ 0 h 1765300"/>
              <a:gd name="connsiteX2" fmla="*/ 7391400 w 7391400"/>
              <a:gd name="connsiteY2" fmla="*/ 1130300 h 1765300"/>
              <a:gd name="connsiteX3" fmla="*/ 7112000 w 7391400"/>
              <a:gd name="connsiteY3" fmla="*/ 1320800 h 1765300"/>
              <a:gd name="connsiteX4" fmla="*/ 7353300 w 7391400"/>
              <a:gd name="connsiteY4" fmla="*/ 1765300 h 1765300"/>
              <a:gd name="connsiteX5" fmla="*/ 0 w 7391400"/>
              <a:gd name="connsiteY5" fmla="*/ 1752600 h 17653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7112000 w 7391400"/>
              <a:gd name="connsiteY3" fmla="*/ 13208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7391400"/>
              <a:gd name="connsiteY0" fmla="*/ 1752600 h 2133600"/>
              <a:gd name="connsiteX1" fmla="*/ 1219200 w 7391400"/>
              <a:gd name="connsiteY1" fmla="*/ 0 h 2133600"/>
              <a:gd name="connsiteX2" fmla="*/ 7391400 w 7391400"/>
              <a:gd name="connsiteY2" fmla="*/ 1130300 h 2133600"/>
              <a:gd name="connsiteX3" fmla="*/ 609600 w 7391400"/>
              <a:gd name="connsiteY3" fmla="*/ 1143000 h 2133600"/>
              <a:gd name="connsiteX4" fmla="*/ 1600200 w 7391400"/>
              <a:gd name="connsiteY4" fmla="*/ 2133600 h 2133600"/>
              <a:gd name="connsiteX5" fmla="*/ 0 w 73914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609600 w 2209800"/>
              <a:gd name="connsiteY3" fmla="*/ 11430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6002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990600 w 2209800"/>
              <a:gd name="connsiteY3" fmla="*/ 1295400 h 2133600"/>
              <a:gd name="connsiteX4" fmla="*/ 1524000 w 2209800"/>
              <a:gd name="connsiteY4" fmla="*/ 2133600 h 2133600"/>
              <a:gd name="connsiteX5" fmla="*/ 0 w 2209800"/>
              <a:gd name="connsiteY5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5240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  <a:gd name="connsiteX0" fmla="*/ 0 w 2209800"/>
              <a:gd name="connsiteY0" fmla="*/ 1752600 h 2133600"/>
              <a:gd name="connsiteX1" fmla="*/ 1219200 w 2209800"/>
              <a:gd name="connsiteY1" fmla="*/ 0 h 2133600"/>
              <a:gd name="connsiteX2" fmla="*/ 2209800 w 2209800"/>
              <a:gd name="connsiteY2" fmla="*/ 1752600 h 2133600"/>
              <a:gd name="connsiteX3" fmla="*/ 1524000 w 2209800"/>
              <a:gd name="connsiteY3" fmla="*/ 2133600 h 2133600"/>
              <a:gd name="connsiteX4" fmla="*/ 0 w 2209800"/>
              <a:gd name="connsiteY4" fmla="*/ 1752600 h 2133600"/>
              <a:gd name="connsiteX0" fmla="*/ 0 w 2286000"/>
              <a:gd name="connsiteY0" fmla="*/ 1371600 h 2133600"/>
              <a:gd name="connsiteX1" fmla="*/ 1295400 w 2286000"/>
              <a:gd name="connsiteY1" fmla="*/ 0 h 2133600"/>
              <a:gd name="connsiteX2" fmla="*/ 2286000 w 2286000"/>
              <a:gd name="connsiteY2" fmla="*/ 1752600 h 2133600"/>
              <a:gd name="connsiteX3" fmla="*/ 1600200 w 2286000"/>
              <a:gd name="connsiteY3" fmla="*/ 2133600 h 2133600"/>
              <a:gd name="connsiteX4" fmla="*/ 0 w 2286000"/>
              <a:gd name="connsiteY4" fmla="*/ 1371600 h 2133600"/>
              <a:gd name="connsiteX0" fmla="*/ 0 w 2286000"/>
              <a:gd name="connsiteY0" fmla="*/ 1143000 h 1905000"/>
              <a:gd name="connsiteX1" fmla="*/ 1143000 w 2286000"/>
              <a:gd name="connsiteY1" fmla="*/ 0 h 1905000"/>
              <a:gd name="connsiteX2" fmla="*/ 2286000 w 2286000"/>
              <a:gd name="connsiteY2" fmla="*/ 1524000 h 1905000"/>
              <a:gd name="connsiteX3" fmla="*/ 1600200 w 2286000"/>
              <a:gd name="connsiteY3" fmla="*/ 1905000 h 1905000"/>
              <a:gd name="connsiteX4" fmla="*/ 0 w 2286000"/>
              <a:gd name="connsiteY4" fmla="*/ 1143000 h 1905000"/>
              <a:gd name="connsiteX0" fmla="*/ 0 w 2286000"/>
              <a:gd name="connsiteY0" fmla="*/ 1143000 h 1905000"/>
              <a:gd name="connsiteX1" fmla="*/ 1143000 w 2286000"/>
              <a:gd name="connsiteY1" fmla="*/ 0 h 1905000"/>
              <a:gd name="connsiteX2" fmla="*/ 2286000 w 2286000"/>
              <a:gd name="connsiteY2" fmla="*/ 1524000 h 1905000"/>
              <a:gd name="connsiteX3" fmla="*/ 1524000 w 2286000"/>
              <a:gd name="connsiteY3" fmla="*/ 1905000 h 1905000"/>
              <a:gd name="connsiteX4" fmla="*/ 0 w 2286000"/>
              <a:gd name="connsiteY4" fmla="*/ 1143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1905000">
                <a:moveTo>
                  <a:pt x="0" y="1143000"/>
                </a:moveTo>
                <a:lnTo>
                  <a:pt x="1143000" y="0"/>
                </a:lnTo>
                <a:lnTo>
                  <a:pt x="2286000" y="1524000"/>
                </a:lnTo>
                <a:lnTo>
                  <a:pt x="1524000" y="1905000"/>
                </a:lnTo>
                <a:lnTo>
                  <a:pt x="0" y="1143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0070C0">
                  <a:alpha val="8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5715000" y="2514600"/>
            <a:ext cx="2667000" cy="3124200"/>
            <a:chOff x="2438400" y="2514600"/>
            <a:chExt cx="2667000" cy="312420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438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819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200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581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962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343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724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105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6"/>
          <p:cNvGrpSpPr/>
          <p:nvPr/>
        </p:nvGrpSpPr>
        <p:grpSpPr>
          <a:xfrm rot="5400000">
            <a:off x="5562600" y="2362201"/>
            <a:ext cx="2667000" cy="3124200"/>
            <a:chOff x="2438400" y="2514600"/>
            <a:chExt cx="2667000" cy="312420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438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819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200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581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962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43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724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105400" y="2514600"/>
              <a:ext cx="0" cy="3124200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Теорема на Пик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334000" y="1981200"/>
            <a:ext cx="0" cy="36576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334000" y="5638800"/>
            <a:ext cx="35052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2"/>
          </p:cNvCxnSpPr>
          <p:nvPr/>
        </p:nvCxnSpPr>
        <p:spPr>
          <a:xfrm>
            <a:off x="7239000" y="2971800"/>
            <a:ext cx="1143000" cy="1524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  <a:endCxn id="4" idx="1"/>
          </p:cNvCxnSpPr>
          <p:nvPr/>
        </p:nvCxnSpPr>
        <p:spPr>
          <a:xfrm flipV="1">
            <a:off x="6096000" y="2971800"/>
            <a:ext cx="1143000" cy="1143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096000" y="4114800"/>
            <a:ext cx="1524000" cy="762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20000" y="4495800"/>
            <a:ext cx="762000" cy="381000"/>
          </a:xfrm>
          <a:prstGeom prst="line">
            <a:avLst/>
          </a:prstGeom>
          <a:ln w="38100">
            <a:prstDash val="solid"/>
            <a:headEnd type="oval" w="lg" len="lg"/>
            <a:tailEnd type="oval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5576389" y="56769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1550" spc="3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1   2   3   4   5   6   7   8</a:t>
            </a:r>
            <a:endParaRPr kumimoji="0" lang="en-US" sz="1550" u="none" strike="noStrike" kern="1200" cap="none" spc="30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876800" y="2070463"/>
            <a:ext cx="533400" cy="3276600"/>
          </a:xfrm>
          <a:prstGeom prst="rect">
            <a:avLst/>
          </a:prstGeom>
        </p:spPr>
        <p:txBody>
          <a:bodyPr vert="vert270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bg-BG" sz="1500" spc="3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  <a:latin typeface="Calibri"/>
              </a:rPr>
              <a:t>1   2   3   4   5   6   7   8</a:t>
            </a:r>
            <a:endParaRPr kumimoji="0" lang="en-US" sz="1500" u="none" strike="noStrike" kern="1200" cap="none" spc="300" normalizeH="0" baseline="-2500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94972"/>
              </p:ext>
            </p:extLst>
          </p:nvPr>
        </p:nvGraphicFramePr>
        <p:xfrm>
          <a:off x="1066800" y="4648200"/>
          <a:ext cx="28908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Уравнение" r:id="rId4" imgW="1244520" imgH="393480" progId="Equation.3">
                  <p:embed/>
                </p:oleObj>
              </mc:Choice>
              <mc:Fallback>
                <p:oleObj name="Уравнение" r:id="rId4" imgW="124452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289083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35"/>
          <p:cNvSpPr/>
          <p:nvPr/>
        </p:nvSpPr>
        <p:spPr>
          <a:xfrm rot="20700000">
            <a:off x="7114623" y="3228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20700000">
            <a:off x="6733623" y="3609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20700000">
            <a:off x="7114624" y="3609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20700000">
            <a:off x="6733624" y="3990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0700000">
            <a:off x="6352624" y="3990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20700000">
            <a:off x="7114624" y="3990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700000">
            <a:off x="7114624" y="4371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700000">
            <a:off x="7495625" y="36094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20700000">
            <a:off x="7495624" y="39904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20700000">
            <a:off x="7495623" y="43714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20700000">
            <a:off x="7876624" y="4371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700000">
            <a:off x="7876624" y="39904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700000">
            <a:off x="7114624" y="2847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700000">
            <a:off x="6733623" y="3228425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700000">
            <a:off x="6352625" y="3609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700000">
            <a:off x="5971624" y="3990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700000">
            <a:off x="7495623" y="4752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700000">
            <a:off x="6733624" y="4371423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700000">
            <a:off x="8257624" y="4371424"/>
            <a:ext cx="249382" cy="24938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5105400" cy="5105400"/>
          </a:xfrm>
        </p:spPr>
        <p:txBody>
          <a:bodyPr>
            <a:normAutofit/>
          </a:bodyPr>
          <a:lstStyle/>
          <a:p>
            <a:r>
              <a:rPr lang="bg-BG" dirty="0" smtClean="0"/>
              <a:t>Лице=А+</a:t>
            </a:r>
            <a:r>
              <a:rPr lang="en-US" dirty="0" smtClean="0"/>
              <a:t>B/2-1</a:t>
            </a:r>
            <a:endParaRPr lang="bg-BG" dirty="0" smtClean="0"/>
          </a:p>
          <a:p>
            <a:pPr lvl="1"/>
            <a:r>
              <a:rPr lang="bg-BG" dirty="0" smtClean="0"/>
              <a:t>Целочислени полигони</a:t>
            </a:r>
          </a:p>
          <a:p>
            <a:pPr lvl="1"/>
            <a:r>
              <a:rPr lang="bg-BG" dirty="0" smtClean="0"/>
              <a:t>Броят се точките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bg-BG" dirty="0" smtClean="0"/>
              <a:t>вътрешни</a:t>
            </a:r>
            <a:r>
              <a:rPr lang="en-US" dirty="0" smtClean="0"/>
              <a:t> A</a:t>
            </a:r>
            <a:br>
              <a:rPr lang="en-US" dirty="0" smtClean="0"/>
            </a:br>
            <a:r>
              <a:rPr lang="bg-BG" dirty="0" err="1" smtClean="0"/>
              <a:t>контурни</a:t>
            </a:r>
            <a:r>
              <a:rPr lang="en-US" dirty="0" smtClean="0"/>
              <a:t> 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685800"/>
            <a:ext cx="7848600" cy="601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Пак да си поиграем</a:t>
            </a:r>
          </a:p>
          <a:p>
            <a:pPr lvl="1"/>
            <a:r>
              <a:rPr lang="bg-BG" dirty="0" smtClean="0"/>
              <a:t>Какво става при вдлъбнатост?</a:t>
            </a:r>
          </a:p>
          <a:p>
            <a:pPr lvl="1"/>
            <a:r>
              <a:rPr lang="bg-BG" dirty="0" smtClean="0"/>
              <a:t>Какво става при </a:t>
            </a:r>
            <a:r>
              <a:rPr lang="bg-BG" dirty="0" err="1" smtClean="0"/>
              <a:t>самопресеченост</a:t>
            </a:r>
            <a:r>
              <a:rPr lang="bg-BG" dirty="0" smtClean="0"/>
              <a:t>?</a:t>
            </a:r>
            <a:endParaRPr lang="en-US" dirty="0"/>
          </a:p>
        </p:txBody>
      </p:sp>
      <p:pic>
        <p:nvPicPr>
          <p:cNvPr id="3891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199" y="28194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71406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 lnSpcReduction="10000"/>
          </a:bodyPr>
          <a:lstStyle/>
          <a:p>
            <a:pPr marL="1309688" indent="-1309688"/>
            <a:r>
              <a:rPr lang="en-US" sz="2800" dirty="0" smtClean="0"/>
              <a:t>[VINC]	</a:t>
            </a:r>
            <a:r>
              <a:rPr lang="bg-BG" sz="2800" b="0" dirty="0" smtClean="0"/>
              <a:t>стр. 25-27, </a:t>
            </a:r>
            <a:r>
              <a:rPr lang="en-US" sz="2800" b="0" dirty="0" smtClean="0"/>
              <a:t>156-1</a:t>
            </a:r>
            <a:r>
              <a:rPr lang="bg-BG" sz="2800" b="0" dirty="0" smtClean="0"/>
              <a:t>6</a:t>
            </a:r>
            <a:r>
              <a:rPr lang="en-US" sz="2800" b="0" dirty="0" smtClean="0"/>
              <a:t>7</a:t>
            </a:r>
          </a:p>
          <a:p>
            <a:pPr marL="1309688" indent="-1309688"/>
            <a:r>
              <a:rPr lang="en-US" sz="2800" dirty="0" smtClean="0"/>
              <a:t>[LASZ]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90-</a:t>
            </a:r>
            <a:r>
              <a:rPr lang="bg-BG" sz="2800" b="0" dirty="0" smtClean="0"/>
              <a:t>102</a:t>
            </a:r>
          </a:p>
          <a:p>
            <a:pPr marL="1309688" indent="-1309688"/>
            <a:r>
              <a:rPr lang="en-US" sz="2800" dirty="0" smtClean="0"/>
              <a:t>[LUKI]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220-227</a:t>
            </a:r>
          </a:p>
          <a:p>
            <a:pPr marL="1309688" indent="-1309688"/>
            <a:r>
              <a:rPr lang="en-US" sz="2800" dirty="0" smtClean="0"/>
              <a:t>[MORT]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14-16, 174-184, 195-200, 202-203</a:t>
            </a:r>
          </a:p>
          <a:p>
            <a:pPr marL="1309688" indent="-1309688"/>
            <a:r>
              <a:rPr lang="en-US" sz="2800" dirty="0" smtClean="0"/>
              <a:t>[PARE]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428-430</a:t>
            </a:r>
          </a:p>
          <a:p>
            <a:pPr marL="1309688" indent="-1309688"/>
            <a:endParaRPr lang="en-US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Line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000" dirty="0" smtClean="0">
                <a:hlinkClick r:id="rId3"/>
              </a:rPr>
              <a:t>http://mathworld.wolfram.com/Line.html</a:t>
            </a:r>
            <a:endParaRPr lang="bg-BG" sz="2000" dirty="0" smtClean="0"/>
          </a:p>
          <a:p>
            <a:pPr marL="685800" lvl="1"/>
            <a:r>
              <a:rPr lang="en-US" sz="2800" dirty="0" smtClean="0"/>
              <a:t>Point-Line Distance--2-Dimensional </a:t>
            </a:r>
            <a:r>
              <a:rPr lang="bg-BG" sz="2000" dirty="0" smtClean="0"/>
              <a:t/>
            </a:r>
            <a:br>
              <a:rPr lang="bg-BG" sz="2000" dirty="0" smtClean="0"/>
            </a:br>
            <a:r>
              <a:rPr lang="en-US" sz="2000" dirty="0" smtClean="0">
                <a:hlinkClick r:id="rId4"/>
              </a:rPr>
              <a:t>http://mathworld.wolfram.com/Point-LineDistance2-Dimensional.html</a:t>
            </a:r>
            <a:endParaRPr lang="bg-BG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295400" y="0"/>
            <a:ext cx="7848600" cy="6858000"/>
          </a:xfrm>
        </p:spPr>
        <p:txBody>
          <a:bodyPr>
            <a:normAutofit/>
          </a:bodyPr>
          <a:lstStyle/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Line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en-US" sz="2000" dirty="0" smtClean="0">
                <a:hlinkClick r:id="rId3"/>
              </a:rPr>
              <a:t>http://mathworld.wolfram.com/Line.html</a:t>
            </a:r>
            <a:endParaRPr lang="bg-BG" sz="2000" dirty="0" smtClean="0"/>
          </a:p>
          <a:p>
            <a:pPr marL="685800" lvl="1"/>
            <a:r>
              <a:rPr lang="en-US" sz="2800" dirty="0" smtClean="0"/>
              <a:t>Point-Line Distance--2-Dimensional </a:t>
            </a:r>
            <a:r>
              <a:rPr lang="bg-BG" sz="2000" dirty="0" smtClean="0"/>
              <a:t/>
            </a:r>
            <a:br>
              <a:rPr lang="bg-BG" sz="2000" dirty="0" smtClean="0"/>
            </a:br>
            <a:r>
              <a:rPr lang="en-US" sz="2000" dirty="0" smtClean="0">
                <a:hlinkClick r:id="rId4"/>
              </a:rPr>
              <a:t>http://mathworld.wolfram.com/Point-LineDistance2-Dimensional.html</a:t>
            </a:r>
            <a:endParaRPr lang="bg-BG" sz="2000" dirty="0" smtClean="0"/>
          </a:p>
          <a:p>
            <a:pPr marL="685800" lvl="1"/>
            <a:r>
              <a:rPr lang="en-US" sz="2800" spc="-50" dirty="0" smtClean="0"/>
              <a:t>Determining if a point lies on the interior of a polygon</a:t>
            </a:r>
            <a:r>
              <a:rPr lang="bg-BG" sz="2000" dirty="0" smtClean="0"/>
              <a:t/>
            </a:r>
            <a:br>
              <a:rPr lang="bg-BG" sz="2000" dirty="0" smtClean="0"/>
            </a:br>
            <a:r>
              <a:rPr lang="en-US" sz="2000" dirty="0" smtClean="0">
                <a:hlinkClick r:id="rId5"/>
              </a:rPr>
              <a:t>http://local.wasp.uwa.edu.au/~pbourke/geometry/insidepoly/</a:t>
            </a:r>
            <a:endParaRPr lang="en-US" sz="2000" dirty="0" smtClean="0"/>
          </a:p>
          <a:p>
            <a:pPr marL="685800" lvl="1"/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Pick’s Theorem</a:t>
            </a:r>
            <a:b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en-US" sz="2100" dirty="0" smtClean="0">
                <a:hlinkClick r:id="rId6"/>
              </a:rPr>
              <a:t>http://www.geometer.org/mathcircles/pick.pdf</a:t>
            </a:r>
            <a:endParaRPr lang="en-US" sz="21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 </a:t>
            </a:r>
            <a:r>
              <a:rPr lang="bg-BG" dirty="0" smtClean="0"/>
              <a:t>чрез точка и наклон</a:t>
            </a:r>
          </a:p>
          <a:p>
            <a:pPr lvl="1"/>
            <a:r>
              <a:rPr lang="bg-BG" dirty="0" smtClean="0"/>
              <a:t>Проблем при вертикални прави</a:t>
            </a:r>
            <a:endParaRPr lang="en-US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03600" y="6400800"/>
            <a:ext cx="47498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56400" y="3886200"/>
            <a:ext cx="25400" cy="1066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4953000"/>
            <a:ext cx="2362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501900" y="3429001"/>
            <a:ext cx="5346700" cy="238759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953000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=</a:t>
            </a:r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ym typeface="Symbol"/>
              </a:rPr>
              <a:t>y/x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03521" y="4262735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ym typeface="Symbol"/>
              </a:rPr>
              <a:t>y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6400" y="4948535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ym typeface="Symbol"/>
              </a:rPr>
              <a:t>x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6781800" y="4838700"/>
            <a:ext cx="7620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m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279400" y="4222750"/>
          <a:ext cx="27749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Уравнение" r:id="rId4" imgW="1168200" imgH="241200" progId="Equation.3">
                  <p:embed/>
                </p:oleObj>
              </mc:Choice>
              <mc:Fallback>
                <p:oleObj name="Уравнение" r:id="rId4" imgW="11682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4222750"/>
                        <a:ext cx="2774950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Content Placeholder 2"/>
          <p:cNvSpPr txBox="1">
            <a:spLocks/>
          </p:cNvSpPr>
          <p:nvPr/>
        </p:nvSpPr>
        <p:spPr>
          <a:xfrm>
            <a:off x="3657600" y="4195389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 rot="20700000">
            <a:off x="4346025" y="4828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Права в 2</a:t>
            </a:r>
            <a:r>
              <a:rPr lang="en-US" dirty="0" smtClean="0"/>
              <a:t>D </a:t>
            </a:r>
            <a:r>
              <a:rPr lang="bg-BG" dirty="0" smtClean="0"/>
              <a:t>чрез точка и ъгъл</a:t>
            </a:r>
          </a:p>
          <a:p>
            <a:pPr lvl="1"/>
            <a:r>
              <a:rPr lang="bg-BG" dirty="0" smtClean="0"/>
              <a:t>Полярни координати + транслация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4195389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29000" y="6400800"/>
            <a:ext cx="4724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4953000"/>
            <a:ext cx="381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657600" y="4114800"/>
            <a:ext cx="1676400" cy="1676400"/>
          </a:xfrm>
          <a:prstGeom prst="arc">
            <a:avLst>
              <a:gd name="adj1" fmla="val 19982871"/>
              <a:gd name="adj2" fmla="val 0"/>
            </a:avLst>
          </a:prstGeom>
          <a:solidFill>
            <a:srgbClr val="3366FF">
              <a:alpha val="29804"/>
            </a:srgb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08600" y="4381500"/>
            <a:ext cx="5334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l-GR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α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28600" y="3676650"/>
          <a:ext cx="2654300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Уравнение" r:id="rId4" imgW="1117440" imgH="698400" progId="Equation.3">
                  <p:embed/>
                </p:oleObj>
              </mc:Choice>
              <mc:Fallback>
                <p:oleObj name="Уравнение" r:id="rId4" imgW="1117440" imgH="698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676650"/>
                        <a:ext cx="2654300" cy="165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2501900" y="3429001"/>
            <a:ext cx="5346700" cy="238759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rot="20700000">
            <a:off x="4346025" y="4828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Права в 2</a:t>
            </a:r>
            <a:r>
              <a:rPr lang="en-US" dirty="0" smtClean="0"/>
              <a:t>D </a:t>
            </a:r>
            <a:r>
              <a:rPr lang="bg-BG" dirty="0" smtClean="0"/>
              <a:t>чрез точка и вектор</a:t>
            </a:r>
          </a:p>
          <a:p>
            <a:pPr lvl="1"/>
            <a:r>
              <a:rPr lang="bg-BG" dirty="0" smtClean="0"/>
              <a:t>Елементарно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4195389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29000" y="6400800"/>
            <a:ext cx="4724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20713" y="4248150"/>
          <a:ext cx="18700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Уравнение" r:id="rId4" imgW="787320" imgH="215640" progId="Equation.3">
                  <p:embed/>
                </p:oleObj>
              </mc:Choice>
              <mc:Fallback>
                <p:oleObj name="Уравнение" r:id="rId4" imgW="7873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4248150"/>
                        <a:ext cx="187007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2501900" y="3429001"/>
            <a:ext cx="5346700" cy="238759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32300" y="4178300"/>
            <a:ext cx="1727200" cy="774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rot="20700000">
            <a:off x="4346025" y="4828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20198277">
            <a:off x="5290079" y="4755275"/>
            <a:ext cx="2286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 rot="20198277">
            <a:off x="5232566" y="4329069"/>
            <a:ext cx="1619691" cy="74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v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Права в 2</a:t>
            </a:r>
            <a:r>
              <a:rPr lang="en-US" dirty="0" smtClean="0"/>
              <a:t>D </a:t>
            </a:r>
            <a:r>
              <a:rPr lang="bg-BG" dirty="0" smtClean="0"/>
              <a:t>чрез отрязъци</a:t>
            </a:r>
          </a:p>
          <a:p>
            <a:pPr lvl="1"/>
            <a:r>
              <a:rPr lang="bg-BG" dirty="0" smtClean="0"/>
              <a:t>Проблем при радиални прави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bg-BG" dirty="0" smtClean="0"/>
              <a:t>т.е. при </a:t>
            </a:r>
            <a:r>
              <a:rPr lang="en-US" dirty="0" err="1" smtClean="0"/>
              <a:t>ab</a:t>
            </a:r>
            <a:r>
              <a:rPr lang="en-US" dirty="0" smtClean="0"/>
              <a:t>=0)</a:t>
            </a:r>
            <a:endParaRPr lang="en-US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03600" y="6400800"/>
            <a:ext cx="47498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679700" y="3759200"/>
            <a:ext cx="4330700" cy="2946400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609600" y="4419600"/>
          <a:ext cx="14176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Уравнение" r:id="rId4" imgW="596880" imgH="393480" progId="Equation.3">
                  <p:embed/>
                </p:oleObj>
              </mc:Choice>
              <mc:Fallback>
                <p:oleObj name="Уравнение" r:id="rId4" imgW="5968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1417637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Content Placeholder 2"/>
          <p:cNvSpPr txBox="1">
            <a:spLocks/>
          </p:cNvSpPr>
          <p:nvPr/>
        </p:nvSpPr>
        <p:spPr>
          <a:xfrm>
            <a:off x="2895600" y="4876800"/>
            <a:ext cx="533400" cy="68141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 rot="20700000">
            <a:off x="3304622" y="4142825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0700000">
            <a:off x="6428825" y="6276423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724400" y="6273800"/>
            <a:ext cx="533400" cy="68141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a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Прави в 2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Права в 2</a:t>
            </a:r>
            <a:r>
              <a:rPr lang="en-US" dirty="0" smtClean="0"/>
              <a:t>D </a:t>
            </a:r>
            <a:r>
              <a:rPr lang="bg-BG" dirty="0" smtClean="0"/>
              <a:t>чрез две точки</a:t>
            </a:r>
          </a:p>
          <a:p>
            <a:pPr lvl="1"/>
            <a:r>
              <a:rPr lang="bg-BG" dirty="0" smtClean="0"/>
              <a:t>Линейна комбинация, </a:t>
            </a:r>
            <a:r>
              <a:rPr lang="en-US" dirty="0" smtClean="0"/>
              <a:t>P(t=0), Q(t=1)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4195389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07174" y="3276600"/>
            <a:ext cx="21826" cy="3115971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29000" y="6400800"/>
            <a:ext cx="4724400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7467600" y="6362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971800" y="3441700"/>
            <a:ext cx="6096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36588" y="3848100"/>
          <a:ext cx="187007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Уравнение" r:id="rId4" imgW="787320" imgH="431640" progId="Equation.3">
                  <p:embed/>
                </p:oleObj>
              </mc:Choice>
              <mc:Fallback>
                <p:oleObj name="Уравнение" r:id="rId4" imgW="7873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3848100"/>
                        <a:ext cx="1870075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V="1">
            <a:off x="2501900" y="3429001"/>
            <a:ext cx="5346700" cy="238759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rot="20700000">
            <a:off x="4346025" y="48286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0700000">
            <a:off x="6428823" y="3901524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38800" y="3276600"/>
            <a:ext cx="1981200" cy="68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Q(</a:t>
            </a:r>
            <a:r>
              <a:rPr lang="en-US" sz="360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x,y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On-screen Show (4:3)</PresentationFormat>
  <Paragraphs>339</Paragraphs>
  <Slides>45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Уравнение</vt:lpstr>
      <vt:lpstr>PowerPoint Presentation</vt:lpstr>
      <vt:lpstr>Съдържание</vt:lpstr>
      <vt:lpstr>Прави</vt:lpstr>
      <vt:lpstr>Дефиниции</vt:lpstr>
      <vt:lpstr>Прави в 2D</vt:lpstr>
      <vt:lpstr>Прави в 2D</vt:lpstr>
      <vt:lpstr>Прави в 2D</vt:lpstr>
      <vt:lpstr>Прави в 2D</vt:lpstr>
      <vt:lpstr>Прави в 2D</vt:lpstr>
      <vt:lpstr>Прави в 2D</vt:lpstr>
      <vt:lpstr>PowerPoint Presentation</vt:lpstr>
      <vt:lpstr>PowerPoint Presentation</vt:lpstr>
      <vt:lpstr>PowerPoint Presentation</vt:lpstr>
      <vt:lpstr>PowerPoint Presentation</vt:lpstr>
      <vt:lpstr>Но защо беше цялата тази мъка !!!</vt:lpstr>
      <vt:lpstr>PowerPoint Presentation</vt:lpstr>
      <vt:lpstr>Използване на уравнението на права</vt:lpstr>
      <vt:lpstr>Използване на прави</vt:lpstr>
      <vt:lpstr>Разстояние до права</vt:lpstr>
      <vt:lpstr>PowerPoint Presentation</vt:lpstr>
      <vt:lpstr>PowerPoint Presentation</vt:lpstr>
      <vt:lpstr>А уравнението?</vt:lpstr>
      <vt:lpstr>Примери</vt:lpstr>
      <vt:lpstr>Прави в 3D</vt:lpstr>
      <vt:lpstr>Многоъгълници (полигони)</vt:lpstr>
      <vt:lpstr>Дефиниция</vt:lpstr>
      <vt:lpstr>Операции</vt:lpstr>
      <vt:lpstr>Разлики при полигоните</vt:lpstr>
      <vt:lpstr>Вътрешна точка</vt:lpstr>
      <vt:lpstr>Да илюстрираме</vt:lpstr>
      <vt:lpstr>Два проблема</vt:lpstr>
      <vt:lpstr>Алгоритъм</vt:lpstr>
      <vt:lpstr>Примери</vt:lpstr>
      <vt:lpstr>Още един пример</vt:lpstr>
      <vt:lpstr>Лице на многоъгълник</vt:lpstr>
      <vt:lpstr>Илюстрация</vt:lpstr>
      <vt:lpstr>Положителни     Отрицателни лица                      лица      |Сумата| е търсеното лице</vt:lpstr>
      <vt:lpstr>Пример</vt:lpstr>
      <vt:lpstr>PowerPoint Presentation</vt:lpstr>
      <vt:lpstr>Теорема на Пик</vt:lpstr>
      <vt:lpstr>PowerPoint Presentation</vt:lpstr>
      <vt:lpstr>Въпроси?</vt:lpstr>
      <vt:lpstr>Повече информация</vt:lpstr>
      <vt:lpstr>PowerPoint Presentation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2012-07-22T18:28:36Z</dcterms:created>
  <dcterms:modified xsi:type="dcterms:W3CDTF">2017-10-10T11:57:37Z</dcterms:modified>
</cp:coreProperties>
</file>